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handoutMasterIdLst>
    <p:handoutMasterId r:id="rId15"/>
  </p:handoutMasterIdLst>
  <p:sldIdLst>
    <p:sldId id="260" r:id="rId2"/>
    <p:sldId id="261" r:id="rId3"/>
    <p:sldId id="266" r:id="rId4"/>
    <p:sldId id="267" r:id="rId5"/>
    <p:sldId id="262" r:id="rId6"/>
    <p:sldId id="265" r:id="rId7"/>
    <p:sldId id="268" r:id="rId8"/>
    <p:sldId id="263" r:id="rId9"/>
    <p:sldId id="257" r:id="rId10"/>
    <p:sldId id="258" r:id="rId11"/>
    <p:sldId id="259" r:id="rId12"/>
    <p:sldId id="264" r:id="rId13"/>
    <p:sldId id="256" r:id="rId1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9" d="100"/>
          <a:sy n="99" d="100"/>
        </p:scale>
        <p:origin x="-96" y="-13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EED0F9-E3CC-CE44-A9E4-396D86D64CCB}" type="datetimeFigureOut">
              <a:rPr lang="es-ES" smtClean="0"/>
              <a:t>02/07/18</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A2B7F70-C0E3-664A-B4EE-B20E247BF350}" type="slidenum">
              <a:rPr lang="es-ES" smtClean="0"/>
              <a:t>‹Nr.›</a:t>
            </a:fld>
            <a:endParaRPr lang="es-ES"/>
          </a:p>
        </p:txBody>
      </p:sp>
    </p:spTree>
    <p:extLst>
      <p:ext uri="{BB962C8B-B14F-4D97-AF65-F5344CB8AC3E}">
        <p14:creationId xmlns:p14="http://schemas.microsoft.com/office/powerpoint/2010/main" val="12170724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Rectá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á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á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á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á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_tradnl" smtClean="0"/>
              <a:t>Haga clic para modificar el estilo de subtítulo del patrón</a:t>
            </a:r>
            <a:endParaRPr kumimoji="0" lang="en-US"/>
          </a:p>
        </p:txBody>
      </p:sp>
      <p:sp>
        <p:nvSpPr>
          <p:cNvPr id="28" name="Marcador de fecha 27"/>
          <p:cNvSpPr>
            <a:spLocks noGrp="1"/>
          </p:cNvSpPr>
          <p:nvPr>
            <p:ph type="dt" sz="half" idx="10"/>
          </p:nvPr>
        </p:nvSpPr>
        <p:spPr/>
        <p:txBody>
          <a:bodyPr/>
          <a:lstStyle/>
          <a:p>
            <a:fld id="{50B55560-EBFA-8844-B66D-408BC05CBCA6}" type="datetimeFigureOut">
              <a:rPr lang="es-ES" smtClean="0"/>
              <a:t>02/07/18</a:t>
            </a:fld>
            <a:endParaRPr lang="es-ES"/>
          </a:p>
        </p:txBody>
      </p:sp>
      <p:sp>
        <p:nvSpPr>
          <p:cNvPr id="17" name="Marcador de pie de página 16"/>
          <p:cNvSpPr>
            <a:spLocks noGrp="1"/>
          </p:cNvSpPr>
          <p:nvPr>
            <p:ph type="ftr" sz="quarter" idx="11"/>
          </p:nvPr>
        </p:nvSpPr>
        <p:spPr/>
        <p:txBody>
          <a:bodyPr/>
          <a:lstStyle/>
          <a:p>
            <a:endParaRPr lang="es-ES"/>
          </a:p>
        </p:txBody>
      </p:sp>
      <p:sp>
        <p:nvSpPr>
          <p:cNvPr id="7" name="Conector recto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á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Marcador de número de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A822907-8A9D-4F6B-98F6-913902AD56B5}" type="slidenum">
              <a:rPr lang="en-US" smtClean="0"/>
              <a:t>‹Nr.›</a:t>
            </a:fld>
            <a:endParaRPr lang="en-US"/>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_tradnl" smtClean="0"/>
              <a:t>Clic para editar título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50B55560-EBFA-8844-B66D-408BC05CBCA6}" type="datetimeFigureOut">
              <a:rPr lang="es-ES" smtClean="0"/>
              <a:t>02/07/18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C4082AE-4605-804D-8CE9-8CAD42FF8A78}" type="slidenum">
              <a:rPr lang="es-ES" smtClean="0"/>
              <a:t>‹Nr.›</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Rectá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á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á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á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á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á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ctor recto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Marcador de número de diapositiva 5"/>
          <p:cNvSpPr>
            <a:spLocks noGrp="1"/>
          </p:cNvSpPr>
          <p:nvPr>
            <p:ph type="sldNum" sz="quarter" idx="12"/>
          </p:nvPr>
        </p:nvSpPr>
        <p:spPr>
          <a:xfrm>
            <a:off x="6915912" y="3009901"/>
            <a:ext cx="457200" cy="441325"/>
          </a:xfrm>
        </p:spPr>
        <p:txBody>
          <a:bodyPr/>
          <a:lstStyle/>
          <a:p>
            <a:fld id="{2C4082AE-4605-804D-8CE9-8CAD42FF8A78}" type="slidenum">
              <a:rPr lang="es-ES" smtClean="0"/>
              <a:t>‹Nr.›</a:t>
            </a:fld>
            <a:endParaRPr lang="es-ES"/>
          </a:p>
        </p:txBody>
      </p:sp>
      <p:sp>
        <p:nvSpPr>
          <p:cNvPr id="3" name="Marcador de texto vertical 2"/>
          <p:cNvSpPr>
            <a:spLocks noGrp="1"/>
          </p:cNvSpPr>
          <p:nvPr>
            <p:ph type="body" orient="vert" idx="1"/>
          </p:nvPr>
        </p:nvSpPr>
        <p:spPr>
          <a:xfrm>
            <a:off x="304800" y="304800"/>
            <a:ext cx="6553200" cy="5821366"/>
          </a:xfrm>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50B55560-EBFA-8844-B66D-408BC05CBCA6}" type="datetimeFigureOut">
              <a:rPr lang="es-ES" smtClean="0"/>
              <a:t>02/07/18</a:t>
            </a:fld>
            <a:endParaRPr lang="es-ES"/>
          </a:p>
        </p:txBody>
      </p:sp>
      <p:sp>
        <p:nvSpPr>
          <p:cNvPr id="5" name="Marcador de pie de página 4"/>
          <p:cNvSpPr>
            <a:spLocks noGrp="1"/>
          </p:cNvSpPr>
          <p:nvPr>
            <p:ph type="ftr" sz="quarter" idx="11"/>
          </p:nvPr>
        </p:nvSpPr>
        <p:spPr/>
        <p:txBody>
          <a:bodyPr/>
          <a:lstStyle/>
          <a:p>
            <a:endParaRPr lang="es-ES"/>
          </a:p>
        </p:txBody>
      </p:sp>
      <p:sp>
        <p:nvSpPr>
          <p:cNvPr id="2" name="Título vertical 1"/>
          <p:cNvSpPr>
            <a:spLocks noGrp="1"/>
          </p:cNvSpPr>
          <p:nvPr>
            <p:ph type="title" orient="vert"/>
          </p:nvPr>
        </p:nvSpPr>
        <p:spPr>
          <a:xfrm>
            <a:off x="7391400" y="304801"/>
            <a:ext cx="1447800" cy="5851525"/>
          </a:xfrm>
        </p:spPr>
        <p:txBody>
          <a:bodyPr vert="eaVert"/>
          <a:lstStyle/>
          <a:p>
            <a:r>
              <a:rPr kumimoji="0" lang="es-ES_tradnl" smtClean="0"/>
              <a:t>Clic para editar título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es-ES_tradnl" smtClean="0"/>
              <a:t>Clic para editar título</a:t>
            </a:r>
            <a:endParaRPr kumimoji="0" lang="en-US"/>
          </a:p>
        </p:txBody>
      </p:sp>
      <p:sp>
        <p:nvSpPr>
          <p:cNvPr id="4" name="Marcador de fecha 3"/>
          <p:cNvSpPr>
            <a:spLocks noGrp="1"/>
          </p:cNvSpPr>
          <p:nvPr>
            <p:ph type="dt" sz="half" idx="10"/>
          </p:nvPr>
        </p:nvSpPr>
        <p:spPr/>
        <p:txBody>
          <a:bodyPr/>
          <a:lstStyle/>
          <a:p>
            <a:fld id="{50B55560-EBFA-8844-B66D-408BC05CBCA6}" type="datetimeFigureOut">
              <a:rPr lang="es-ES" smtClean="0"/>
              <a:t>02/07/18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4361688" y="1026372"/>
            <a:ext cx="457200" cy="441325"/>
          </a:xfrm>
        </p:spPr>
        <p:txBody>
          <a:bodyPr/>
          <a:lstStyle/>
          <a:p>
            <a:fld id="{2C4082AE-4605-804D-8CE9-8CAD42FF8A78}" type="slidenum">
              <a:rPr lang="es-ES" smtClean="0"/>
              <a:t>‹Nr.›</a:t>
            </a:fld>
            <a:endParaRPr lang="es-ES"/>
          </a:p>
        </p:txBody>
      </p:sp>
      <p:sp>
        <p:nvSpPr>
          <p:cNvPr id="8" name="Marcador de contenido 7"/>
          <p:cNvSpPr>
            <a:spLocks noGrp="1"/>
          </p:cNvSpPr>
          <p:nvPr>
            <p:ph sz="quarter" idx="1"/>
          </p:nvPr>
        </p:nvSpPr>
        <p:spPr>
          <a:xfrm>
            <a:off x="301752" y="1527048"/>
            <a:ext cx="8503920" cy="4572000"/>
          </a:xfrm>
        </p:spPr>
        <p:txBody>
          <a:body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Rectá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á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á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á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á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á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arcador de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_tradnl" smtClean="0"/>
              <a:t>Haga clic para modificar el estilo de texto del patrón</a:t>
            </a:r>
          </a:p>
        </p:txBody>
      </p:sp>
      <p:sp>
        <p:nvSpPr>
          <p:cNvPr id="13" name="Rectá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á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Marcador de pie de página 4"/>
          <p:cNvSpPr>
            <a:spLocks noGrp="1"/>
          </p:cNvSpPr>
          <p:nvPr>
            <p:ph type="ftr" sz="quarter" idx="11"/>
          </p:nvPr>
        </p:nvSpPr>
        <p:spPr/>
        <p:txBody>
          <a:bodyPr/>
          <a:lstStyle/>
          <a:p>
            <a:endParaRPr lang="es-ES"/>
          </a:p>
        </p:txBody>
      </p:sp>
      <p:sp>
        <p:nvSpPr>
          <p:cNvPr id="4" name="Marcador de fecha 3"/>
          <p:cNvSpPr>
            <a:spLocks noGrp="1"/>
          </p:cNvSpPr>
          <p:nvPr>
            <p:ph type="dt" sz="half" idx="10"/>
          </p:nvPr>
        </p:nvSpPr>
        <p:spPr/>
        <p:txBody>
          <a:bodyPr/>
          <a:lstStyle/>
          <a:p>
            <a:fld id="{50B55560-EBFA-8844-B66D-408BC05CBCA6}" type="datetimeFigureOut">
              <a:rPr lang="es-ES" smtClean="0"/>
              <a:t>02/07/18</a:t>
            </a:fld>
            <a:endParaRPr lang="es-ES"/>
          </a:p>
        </p:txBody>
      </p:sp>
      <p:sp>
        <p:nvSpPr>
          <p:cNvPr id="8" name="Conector recto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Marcador de número de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4082AE-4605-804D-8CE9-8CAD42FF8A78}" type="slidenum">
              <a:rPr lang="es-ES" smtClean="0"/>
              <a:t>‹Nr.›</a:t>
            </a:fld>
            <a:endParaRPr lang="es-ES"/>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_tradnl" smtClean="0"/>
              <a:t>Clic para editar título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es-ES_tradnl" smtClean="0"/>
              <a:t>Clic para editar título</a:t>
            </a:r>
            <a:endParaRPr kumimoji="0" lang="en-US"/>
          </a:p>
        </p:txBody>
      </p:sp>
      <p:sp>
        <p:nvSpPr>
          <p:cNvPr id="5" name="Marcador de fecha 4"/>
          <p:cNvSpPr>
            <a:spLocks noGrp="1"/>
          </p:cNvSpPr>
          <p:nvPr>
            <p:ph type="dt" sz="half" idx="10"/>
          </p:nvPr>
        </p:nvSpPr>
        <p:spPr>
          <a:xfrm>
            <a:off x="5791200" y="6409944"/>
            <a:ext cx="3044952" cy="365760"/>
          </a:xfrm>
        </p:spPr>
        <p:txBody>
          <a:bodyPr/>
          <a:lstStyle/>
          <a:p>
            <a:fld id="{50B55560-EBFA-8844-B66D-408BC05CBCA6}" type="datetimeFigureOut">
              <a:rPr lang="es-ES" smtClean="0"/>
              <a:t>02/07/18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C4082AE-4605-804D-8CE9-8CAD42FF8A78}" type="slidenum">
              <a:rPr lang="es-ES" smtClean="0"/>
              <a:t>‹Nr.›</a:t>
            </a:fld>
            <a:endParaRPr lang="es-ES"/>
          </a:p>
        </p:txBody>
      </p:sp>
      <p:sp>
        <p:nvSpPr>
          <p:cNvPr id="8" name="Conector recto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Marcador de contenido 9"/>
          <p:cNvSpPr>
            <a:spLocks noGrp="1"/>
          </p:cNvSpPr>
          <p:nvPr>
            <p:ph sz="half" idx="1"/>
          </p:nvPr>
        </p:nvSpPr>
        <p:spPr>
          <a:xfrm>
            <a:off x="301752" y="1371600"/>
            <a:ext cx="4038600" cy="4681728"/>
          </a:xfrm>
        </p:spPr>
        <p:txBody>
          <a:bodyPr/>
          <a:lstStyle>
            <a:lvl1pPr>
              <a:defRPr sz="2500"/>
            </a:lvl1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12" name="Marcador de contenido 11"/>
          <p:cNvSpPr>
            <a:spLocks noGrp="1"/>
          </p:cNvSpPr>
          <p:nvPr>
            <p:ph sz="half" idx="2"/>
          </p:nvPr>
        </p:nvSpPr>
        <p:spPr>
          <a:xfrm>
            <a:off x="4800600" y="1371600"/>
            <a:ext cx="4038600" cy="4681728"/>
          </a:xfrm>
        </p:spPr>
        <p:txBody>
          <a:bodyPr/>
          <a:lstStyle>
            <a:lvl1pPr>
              <a:defRPr sz="2500"/>
            </a:lvl1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Conector recto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á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á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á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á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á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á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arcador de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Haga clic para modificar el estilo de texto del patrón</a:t>
            </a:r>
          </a:p>
        </p:txBody>
      </p:sp>
      <p:sp>
        <p:nvSpPr>
          <p:cNvPr id="4" name="Marcador de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Haga clic para modificar el estilo de texto del patrón</a:t>
            </a:r>
          </a:p>
        </p:txBody>
      </p:sp>
      <p:sp>
        <p:nvSpPr>
          <p:cNvPr id="7" name="Marcador de fecha 6"/>
          <p:cNvSpPr>
            <a:spLocks noGrp="1"/>
          </p:cNvSpPr>
          <p:nvPr>
            <p:ph type="dt" sz="half" idx="10"/>
          </p:nvPr>
        </p:nvSpPr>
        <p:spPr/>
        <p:txBody>
          <a:bodyPr/>
          <a:lstStyle/>
          <a:p>
            <a:fld id="{50B55560-EBFA-8844-B66D-408BC05CBCA6}" type="datetimeFigureOut">
              <a:rPr lang="es-ES" smtClean="0"/>
              <a:t>02/07/18</a:t>
            </a:fld>
            <a:endParaRPr lang="es-ES"/>
          </a:p>
        </p:txBody>
      </p:sp>
      <p:sp>
        <p:nvSpPr>
          <p:cNvPr id="8" name="Marcador de pie de página 7"/>
          <p:cNvSpPr>
            <a:spLocks noGrp="1"/>
          </p:cNvSpPr>
          <p:nvPr>
            <p:ph type="ftr" sz="quarter" idx="11"/>
          </p:nvPr>
        </p:nvSpPr>
        <p:spPr>
          <a:xfrm>
            <a:off x="304800" y="6409944"/>
            <a:ext cx="3581400" cy="365760"/>
          </a:xfrm>
        </p:spPr>
        <p:txBody>
          <a:bodyPr/>
          <a:lstStyle/>
          <a:p>
            <a:endParaRPr lang="es-ES"/>
          </a:p>
        </p:txBody>
      </p:sp>
      <p:sp>
        <p:nvSpPr>
          <p:cNvPr id="15" name="Conector recto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á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Marcador de contenido 23"/>
          <p:cNvSpPr>
            <a:spLocks noGrp="1"/>
          </p:cNvSpPr>
          <p:nvPr>
            <p:ph sz="quarter" idx="2"/>
          </p:nvPr>
        </p:nvSpPr>
        <p:spPr>
          <a:xfrm>
            <a:off x="301752" y="2471383"/>
            <a:ext cx="4041648" cy="3818404"/>
          </a:xfrm>
        </p:spPr>
        <p:txBody>
          <a:body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26" name="Marcador de contenido 25"/>
          <p:cNvSpPr>
            <a:spLocks noGrp="1"/>
          </p:cNvSpPr>
          <p:nvPr>
            <p:ph sz="quarter" idx="4"/>
          </p:nvPr>
        </p:nvSpPr>
        <p:spPr>
          <a:xfrm>
            <a:off x="4800600" y="2471383"/>
            <a:ext cx="4038600" cy="3822192"/>
          </a:xfrm>
        </p:spPr>
        <p:txBody>
          <a:body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25" name="E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Marcador de número de diapositiva 8"/>
          <p:cNvSpPr>
            <a:spLocks noGrp="1"/>
          </p:cNvSpPr>
          <p:nvPr>
            <p:ph type="sldNum" sz="quarter" idx="12"/>
          </p:nvPr>
        </p:nvSpPr>
        <p:spPr>
          <a:xfrm>
            <a:off x="4343400" y="1042416"/>
            <a:ext cx="457200" cy="441325"/>
          </a:xfrm>
        </p:spPr>
        <p:txBody>
          <a:bodyPr/>
          <a:lstStyle>
            <a:lvl1pPr algn="ctr">
              <a:defRPr/>
            </a:lvl1pPr>
          </a:lstStyle>
          <a:p>
            <a:fld id="{2C4082AE-4605-804D-8CE9-8CAD42FF8A78}" type="slidenum">
              <a:rPr lang="es-ES" smtClean="0"/>
              <a:t>‹Nr.›</a:t>
            </a:fld>
            <a:endParaRPr lang="es-ES"/>
          </a:p>
        </p:txBody>
      </p:sp>
      <p:sp>
        <p:nvSpPr>
          <p:cNvPr id="23" name="Título 22"/>
          <p:cNvSpPr>
            <a:spLocks noGrp="1"/>
          </p:cNvSpPr>
          <p:nvPr>
            <p:ph type="title"/>
          </p:nvPr>
        </p:nvSpPr>
        <p:spPr/>
        <p:txBody>
          <a:bodyPr rtlCol="0" anchor="b" anchorCtr="0"/>
          <a:lstStyle/>
          <a:p>
            <a:r>
              <a:rPr kumimoji="0" lang="es-ES_tradnl" smtClean="0"/>
              <a:t>Clic para editar título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ES_tradnl" smtClean="0"/>
              <a:t>Clic para editar título</a:t>
            </a:r>
            <a:endParaRPr kumimoji="0" lang="en-US"/>
          </a:p>
        </p:txBody>
      </p:sp>
      <p:sp>
        <p:nvSpPr>
          <p:cNvPr id="3" name="Marcador de fecha 2"/>
          <p:cNvSpPr>
            <a:spLocks noGrp="1"/>
          </p:cNvSpPr>
          <p:nvPr>
            <p:ph type="dt" sz="half" idx="10"/>
          </p:nvPr>
        </p:nvSpPr>
        <p:spPr/>
        <p:txBody>
          <a:bodyPr/>
          <a:lstStyle/>
          <a:p>
            <a:fld id="{50B55560-EBFA-8844-B66D-408BC05CBCA6}" type="datetimeFigureOut">
              <a:rPr lang="es-ES" smtClean="0"/>
              <a:t>02/07/18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a:xfrm>
            <a:off x="4343400" y="1036020"/>
            <a:ext cx="457200" cy="441325"/>
          </a:xfrm>
        </p:spPr>
        <p:txBody>
          <a:bodyPr/>
          <a:lstStyle/>
          <a:p>
            <a:fld id="{2C4082AE-4605-804D-8CE9-8CAD42FF8A78}" type="slidenum">
              <a:rPr lang="es-ES" smtClean="0"/>
              <a:t>‹Nr.›</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Rectá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á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á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á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á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á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Marcador de fecha 1"/>
          <p:cNvSpPr>
            <a:spLocks noGrp="1"/>
          </p:cNvSpPr>
          <p:nvPr>
            <p:ph type="dt" sz="half" idx="10"/>
          </p:nvPr>
        </p:nvSpPr>
        <p:spPr/>
        <p:txBody>
          <a:bodyPr/>
          <a:lstStyle/>
          <a:p>
            <a:fld id="{50B55560-EBFA-8844-B66D-408BC05CBCA6}" type="datetimeFigureOut">
              <a:rPr lang="es-ES" smtClean="0"/>
              <a:t>02/07/18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4082AE-4605-804D-8CE9-8CAD42FF8A78}" type="slidenum">
              <a:rPr lang="es-ES" smtClean="0"/>
              <a:t>‹Nr.›</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Rectá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á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á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á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á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á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_tradnl" smtClean="0"/>
              <a:t>Clic para editar título</a:t>
            </a:r>
            <a:endParaRPr kumimoji="0" lang="en-US"/>
          </a:p>
        </p:txBody>
      </p:sp>
      <p:sp>
        <p:nvSpPr>
          <p:cNvPr id="3" name="Marcador de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_tradnl" smtClean="0"/>
              <a:t>Haga clic para modificar el estilo de texto del patrón</a:t>
            </a:r>
          </a:p>
        </p:txBody>
      </p:sp>
      <p:sp>
        <p:nvSpPr>
          <p:cNvPr id="8" name="Rectá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ctor recto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Marcador de contenido 19"/>
          <p:cNvSpPr>
            <a:spLocks noGrp="1"/>
          </p:cNvSpPr>
          <p:nvPr>
            <p:ph sz="quarter" idx="1"/>
          </p:nvPr>
        </p:nvSpPr>
        <p:spPr>
          <a:xfrm>
            <a:off x="3124200" y="685800"/>
            <a:ext cx="5638800" cy="5410200"/>
          </a:xfrm>
        </p:spPr>
        <p:txBody>
          <a:body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10" name="E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Marcador de número de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A822907-8A9D-4F6B-98F6-913902AD56B5}" type="slidenum">
              <a:rPr lang="en-US" smtClean="0"/>
              <a:t>‹Nr.›</a:t>
            </a:fld>
            <a:endParaRPr lang="en-US"/>
          </a:p>
        </p:txBody>
      </p:sp>
      <p:sp>
        <p:nvSpPr>
          <p:cNvPr id="21" name="Rectá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Marcador de fecha 4"/>
          <p:cNvSpPr>
            <a:spLocks noGrp="1"/>
          </p:cNvSpPr>
          <p:nvPr>
            <p:ph type="dt" sz="half" idx="10"/>
          </p:nvPr>
        </p:nvSpPr>
        <p:spPr/>
        <p:txBody>
          <a:bodyPr/>
          <a:lstStyle/>
          <a:p>
            <a:fld id="{50B55560-EBFA-8844-B66D-408BC05CBCA6}" type="datetimeFigureOut">
              <a:rPr lang="es-ES" smtClean="0"/>
              <a:t>02/07/18</a:t>
            </a:fld>
            <a:endParaRPr lang="es-ES"/>
          </a:p>
        </p:txBody>
      </p:sp>
      <p:sp>
        <p:nvSpPr>
          <p:cNvPr id="6" name="Marcador de pie de página 5"/>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Conector recto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á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á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á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á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á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á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á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Marcador de número de diapositiva 6"/>
          <p:cNvSpPr>
            <a:spLocks noGrp="1"/>
          </p:cNvSpPr>
          <p:nvPr>
            <p:ph type="sldNum" sz="quarter" idx="12"/>
          </p:nvPr>
        </p:nvSpPr>
        <p:spPr>
          <a:xfrm>
            <a:off x="1371600" y="312738"/>
            <a:ext cx="457200" cy="441325"/>
          </a:xfrm>
        </p:spPr>
        <p:txBody>
          <a:bodyPr/>
          <a:lstStyle/>
          <a:p>
            <a:fld id="{2C4082AE-4605-804D-8CE9-8CAD42FF8A78}" type="slidenum">
              <a:rPr lang="es-ES" smtClean="0"/>
              <a:t>‹Nr.›</a:t>
            </a:fld>
            <a:endParaRPr lang="es-ES"/>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_tradnl" smtClean="0"/>
              <a:t>Clic para editar título</a:t>
            </a:r>
            <a:endParaRPr kumimoji="0" lang="en-US"/>
          </a:p>
        </p:txBody>
      </p:sp>
      <p:sp>
        <p:nvSpPr>
          <p:cNvPr id="3" name="Marcador de posición de imagen 2"/>
          <p:cNvSpPr>
            <a:spLocks noGrp="1"/>
          </p:cNvSpPr>
          <p:nvPr>
            <p:ph type="pic" idx="1"/>
          </p:nvPr>
        </p:nvSpPr>
        <p:spPr>
          <a:xfrm>
            <a:off x="3000375" y="609600"/>
            <a:ext cx="5867400" cy="4267200"/>
          </a:xfrm>
        </p:spPr>
        <p:txBody>
          <a:bodyPr/>
          <a:lstStyle>
            <a:lvl1pPr marL="0" indent="0">
              <a:buNone/>
              <a:defRPr sz="3200"/>
            </a:lvl1pPr>
          </a:lstStyle>
          <a:p>
            <a:r>
              <a:rPr kumimoji="0" lang="es-ES_tradnl" smtClean="0"/>
              <a:t>Arrastre la imagen al marcador de posición o haga clic en el icono para agregar</a:t>
            </a:r>
            <a:endParaRPr kumimoji="0" lang="en-US" dirty="0"/>
          </a:p>
        </p:txBody>
      </p:sp>
      <p:sp>
        <p:nvSpPr>
          <p:cNvPr id="4" name="Marcador de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_tradnl" smtClean="0"/>
              <a:t>Haga clic para modificar el estilo de texto del patrón</a:t>
            </a:r>
          </a:p>
        </p:txBody>
      </p:sp>
      <p:sp>
        <p:nvSpPr>
          <p:cNvPr id="22" name="Rectá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Marcador de fecha 4"/>
          <p:cNvSpPr>
            <a:spLocks noGrp="1"/>
          </p:cNvSpPr>
          <p:nvPr>
            <p:ph type="dt" sz="half" idx="10"/>
          </p:nvPr>
        </p:nvSpPr>
        <p:spPr>
          <a:xfrm>
            <a:off x="5788152" y="6404984"/>
            <a:ext cx="3044952" cy="365760"/>
          </a:xfrm>
        </p:spPr>
        <p:txBody>
          <a:bodyPr/>
          <a:lstStyle/>
          <a:p>
            <a:fld id="{50B55560-EBFA-8844-B66D-408BC05CBCA6}" type="datetimeFigureOut">
              <a:rPr lang="es-ES" smtClean="0"/>
              <a:t>02/07/18</a:t>
            </a:fld>
            <a:endParaRPr lang="es-ES"/>
          </a:p>
        </p:txBody>
      </p:sp>
      <p:sp>
        <p:nvSpPr>
          <p:cNvPr id="6" name="Marcador de pie de página 5"/>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á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á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á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á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á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Marcador de fech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B55560-EBFA-8844-B66D-408BC05CBCA6}" type="datetimeFigureOut">
              <a:rPr lang="es-ES" smtClean="0"/>
              <a:t>02/07/18</a:t>
            </a:fld>
            <a:endParaRPr lang="es-ES"/>
          </a:p>
        </p:txBody>
      </p:sp>
      <p:sp>
        <p:nvSpPr>
          <p:cNvPr id="3" name="Marcador de pie de pá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Rectá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ctor recto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Marcador de número de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C4082AE-4605-804D-8CE9-8CAD42FF8A78}" type="slidenum">
              <a:rPr lang="es-ES" smtClean="0"/>
              <a:t>‹Nr.›</a:t>
            </a:fld>
            <a:endParaRPr lang="es-ES"/>
          </a:p>
        </p:txBody>
      </p:sp>
      <p:sp>
        <p:nvSpPr>
          <p:cNvPr id="22" name="Marcador de título 21"/>
          <p:cNvSpPr>
            <a:spLocks noGrp="1"/>
          </p:cNvSpPr>
          <p:nvPr>
            <p:ph type="title"/>
          </p:nvPr>
        </p:nvSpPr>
        <p:spPr>
          <a:xfrm>
            <a:off x="301752" y="228600"/>
            <a:ext cx="8534400" cy="758952"/>
          </a:xfrm>
          <a:prstGeom prst="rect">
            <a:avLst/>
          </a:prstGeom>
        </p:spPr>
        <p:txBody>
          <a:bodyPr vert="horz" anchor="b">
            <a:normAutofit/>
          </a:bodyPr>
          <a:lstStyle/>
          <a:p>
            <a:r>
              <a:rPr kumimoji="0" lang="es-ES_tradnl" smtClean="0"/>
              <a:t>Clic para editar título</a:t>
            </a:r>
            <a:endParaRPr kumimoji="0" lang="en-US"/>
          </a:p>
        </p:txBody>
      </p:sp>
      <p:sp>
        <p:nvSpPr>
          <p:cNvPr id="13" name="Marcador de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26073" y="2453173"/>
            <a:ext cx="5070619" cy="1938992"/>
          </a:xfrm>
          <a:prstGeom prst="rect">
            <a:avLst/>
          </a:prstGeom>
          <a:noFill/>
        </p:spPr>
        <p:txBody>
          <a:bodyPr wrap="none" rtlCol="0">
            <a:spAutoFit/>
          </a:bodyPr>
          <a:lstStyle/>
          <a:p>
            <a:pPr marL="342900" indent="-342900">
              <a:buFont typeface="Arial"/>
              <a:buChar char="•"/>
            </a:pPr>
            <a:r>
              <a:rPr lang="es-ES" sz="2400" b="1" dirty="0" smtClean="0">
                <a:solidFill>
                  <a:srgbClr val="3366FF"/>
                </a:solidFill>
              </a:rPr>
              <a:t>PFCE</a:t>
            </a:r>
          </a:p>
          <a:p>
            <a:pPr marL="342900" indent="-342900">
              <a:buFont typeface="Arial"/>
              <a:buChar char="•"/>
            </a:pPr>
            <a:endParaRPr lang="es-ES" sz="2400" b="1" dirty="0">
              <a:solidFill>
                <a:srgbClr val="3366FF"/>
              </a:solidFill>
            </a:endParaRPr>
          </a:p>
          <a:p>
            <a:pPr marL="342900" indent="-342900">
              <a:buFont typeface="Arial"/>
              <a:buChar char="•"/>
            </a:pPr>
            <a:r>
              <a:rPr lang="es-ES" sz="2400" b="1" dirty="0" smtClean="0">
                <a:solidFill>
                  <a:srgbClr val="3366FF"/>
                </a:solidFill>
              </a:rPr>
              <a:t>Contralor</a:t>
            </a:r>
            <a:r>
              <a:rPr lang="es-ES" sz="2400" b="1" dirty="0" smtClean="0">
                <a:solidFill>
                  <a:srgbClr val="3366FF"/>
                </a:solidFill>
              </a:rPr>
              <a:t>ía Social</a:t>
            </a:r>
          </a:p>
          <a:p>
            <a:pPr marL="342900" indent="-342900">
              <a:buFont typeface="Arial"/>
              <a:buChar char="•"/>
            </a:pPr>
            <a:endParaRPr lang="es-ES" sz="2400" b="1" dirty="0">
              <a:solidFill>
                <a:srgbClr val="3366FF"/>
              </a:solidFill>
            </a:endParaRPr>
          </a:p>
          <a:p>
            <a:pPr marL="342900" indent="-342900">
              <a:buFont typeface="Arial"/>
              <a:buChar char="•"/>
            </a:pPr>
            <a:r>
              <a:rPr lang="es-ES" sz="2400" b="1" dirty="0" smtClean="0">
                <a:solidFill>
                  <a:srgbClr val="3366FF"/>
                </a:solidFill>
              </a:rPr>
              <a:t>Comité de Contraloría Social</a:t>
            </a:r>
            <a:endParaRPr lang="es-ES" sz="2400" b="1" dirty="0">
              <a:solidFill>
                <a:srgbClr val="3366FF"/>
              </a:solidFill>
            </a:endParaRPr>
          </a:p>
        </p:txBody>
      </p:sp>
      <p:grpSp>
        <p:nvGrpSpPr>
          <p:cNvPr id="3" name="Agrupar 2"/>
          <p:cNvGrpSpPr/>
          <p:nvPr/>
        </p:nvGrpSpPr>
        <p:grpSpPr>
          <a:xfrm>
            <a:off x="711566" y="240249"/>
            <a:ext cx="7597448" cy="830275"/>
            <a:chOff x="748530" y="169522"/>
            <a:chExt cx="7597448" cy="830275"/>
          </a:xfrm>
        </p:grpSpPr>
        <p:pic>
          <p:nvPicPr>
            <p:cNvPr id="4" name="Imagen 3"/>
            <p:cNvPicPr>
              <a:picLocks noChangeAspect="1"/>
            </p:cNvPicPr>
            <p:nvPr/>
          </p:nvPicPr>
          <p:blipFill rotWithShape="1">
            <a:blip r:embed="rId2"/>
            <a:srcRect l="53959"/>
            <a:stretch/>
          </p:blipFill>
          <p:spPr>
            <a:xfrm>
              <a:off x="6444241" y="178131"/>
              <a:ext cx="1901737" cy="772061"/>
            </a:xfrm>
            <a:prstGeom prst="rect">
              <a:avLst/>
            </a:prstGeom>
          </p:spPr>
        </p:pic>
        <p:pic>
          <p:nvPicPr>
            <p:cNvPr id="5" name="Imagen 4"/>
            <p:cNvPicPr>
              <a:picLocks noChangeAspect="1"/>
            </p:cNvPicPr>
            <p:nvPr/>
          </p:nvPicPr>
          <p:blipFill>
            <a:blip r:embed="rId3"/>
            <a:stretch>
              <a:fillRect/>
            </a:stretch>
          </p:blipFill>
          <p:spPr>
            <a:xfrm>
              <a:off x="3329381" y="178131"/>
              <a:ext cx="2660070" cy="821666"/>
            </a:xfrm>
            <a:prstGeom prst="rect">
              <a:avLst/>
            </a:prstGeom>
          </p:spPr>
        </p:pic>
        <p:pic>
          <p:nvPicPr>
            <p:cNvPr id="6" name="Imagen 5"/>
            <p:cNvPicPr>
              <a:picLocks noChangeAspect="1"/>
            </p:cNvPicPr>
            <p:nvPr/>
          </p:nvPicPr>
          <p:blipFill>
            <a:blip r:embed="rId4"/>
            <a:stretch>
              <a:fillRect/>
            </a:stretch>
          </p:blipFill>
          <p:spPr>
            <a:xfrm>
              <a:off x="748530" y="169522"/>
              <a:ext cx="838930" cy="806413"/>
            </a:xfrm>
            <a:prstGeom prst="rect">
              <a:avLst/>
            </a:prstGeom>
          </p:spPr>
        </p:pic>
        <p:pic>
          <p:nvPicPr>
            <p:cNvPr id="7" name="Imagen 6"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8" name="Conector recto 7"/>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pic>
        <p:nvPicPr>
          <p:cNvPr id="9" name="Imagen 8"/>
          <p:cNvPicPr>
            <a:picLocks noChangeAspect="1"/>
          </p:cNvPicPr>
          <p:nvPr/>
        </p:nvPicPr>
        <p:blipFill>
          <a:blip r:embed="rId6"/>
          <a:stretch>
            <a:fillRect/>
          </a:stretch>
        </p:blipFill>
        <p:spPr>
          <a:xfrm>
            <a:off x="5396692" y="1872842"/>
            <a:ext cx="3502740" cy="3397658"/>
          </a:xfrm>
          <a:prstGeom prst="rect">
            <a:avLst/>
          </a:prstGeom>
        </p:spPr>
      </p:pic>
    </p:spTree>
    <p:extLst>
      <p:ext uri="{BB962C8B-B14F-4D97-AF65-F5344CB8AC3E}">
        <p14:creationId xmlns:p14="http://schemas.microsoft.com/office/powerpoint/2010/main" val="2531865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6469" y="2436882"/>
            <a:ext cx="7268005" cy="1754327"/>
          </a:xfrm>
          <a:prstGeom prst="rect">
            <a:avLst/>
          </a:prstGeom>
          <a:noFill/>
        </p:spPr>
        <p:txBody>
          <a:bodyPr wrap="square" rtlCol="0">
            <a:spAutoFit/>
          </a:bodyPr>
          <a:lstStyle/>
          <a:p>
            <a:pPr algn="just"/>
            <a:r>
              <a:rPr lang="es-ES" dirty="0" smtClean="0"/>
              <a:t>Son las formas de organizaci</a:t>
            </a:r>
            <a:r>
              <a:rPr lang="es-ES" dirty="0" smtClean="0"/>
              <a:t>ón social constituidas por los beneficiarios de los programas de desarrollo </a:t>
            </a:r>
            <a:r>
              <a:rPr lang="es-ES" dirty="0"/>
              <a:t>s</a:t>
            </a:r>
            <a:r>
              <a:rPr lang="es-ES" dirty="0" smtClean="0"/>
              <a:t>ocial a cargo de las dependencias y entidades de la Administración Pública Federal, para el seguimiento, supervisión y vigilancia de la ejecución de dichos programas, del cumplimiento de las metas y acciones comprometidas en éstos. Así como de la correcta aplicación de los recursos.</a:t>
            </a:r>
            <a:endParaRPr lang="es-ES" dirty="0"/>
          </a:p>
        </p:txBody>
      </p:sp>
      <p:sp>
        <p:nvSpPr>
          <p:cNvPr id="5" name="CuadroTexto 4"/>
          <p:cNvSpPr txBox="1"/>
          <p:nvPr/>
        </p:nvSpPr>
        <p:spPr>
          <a:xfrm>
            <a:off x="2778040" y="5105799"/>
            <a:ext cx="4938258" cy="369332"/>
          </a:xfrm>
          <a:prstGeom prst="rect">
            <a:avLst/>
          </a:prstGeom>
          <a:noFill/>
        </p:spPr>
        <p:txBody>
          <a:bodyPr wrap="none" rtlCol="0">
            <a:spAutoFit/>
          </a:bodyPr>
          <a:lstStyle/>
          <a:p>
            <a:r>
              <a:rPr lang="es-ES" b="1" dirty="0" smtClean="0">
                <a:solidFill>
                  <a:schemeClr val="bg1">
                    <a:lumMod val="65000"/>
                  </a:schemeClr>
                </a:solidFill>
              </a:rPr>
              <a:t>Art</a:t>
            </a:r>
            <a:r>
              <a:rPr lang="es-ES" b="1" dirty="0" smtClean="0">
                <a:solidFill>
                  <a:schemeClr val="bg1">
                    <a:lumMod val="65000"/>
                  </a:schemeClr>
                </a:solidFill>
              </a:rPr>
              <a:t>ículo 69 de la Ley General de Desarrollo Social.</a:t>
            </a:r>
            <a:endParaRPr lang="es-ES" b="1" dirty="0">
              <a:solidFill>
                <a:schemeClr val="bg1">
                  <a:lumMod val="65000"/>
                </a:schemeClr>
              </a:solidFill>
            </a:endParaRPr>
          </a:p>
        </p:txBody>
      </p:sp>
      <p:sp>
        <p:nvSpPr>
          <p:cNvPr id="9" name="CuadroTexto 8"/>
          <p:cNvSpPr txBox="1"/>
          <p:nvPr/>
        </p:nvSpPr>
        <p:spPr>
          <a:xfrm>
            <a:off x="686469" y="1576763"/>
            <a:ext cx="3600715" cy="369332"/>
          </a:xfrm>
          <a:prstGeom prst="rect">
            <a:avLst/>
          </a:prstGeom>
          <a:noFill/>
        </p:spPr>
        <p:txBody>
          <a:bodyPr wrap="none" rtlCol="0">
            <a:spAutoFit/>
          </a:bodyPr>
          <a:lstStyle/>
          <a:p>
            <a:r>
              <a:rPr lang="es-ES" b="1" dirty="0" smtClean="0"/>
              <a:t>Comit</a:t>
            </a:r>
            <a:r>
              <a:rPr lang="es-ES" b="1" dirty="0" smtClean="0"/>
              <a:t>é de Contraloría Social</a:t>
            </a:r>
            <a:endParaRPr lang="es-ES" b="1" dirty="0"/>
          </a:p>
        </p:txBody>
      </p:sp>
      <p:grpSp>
        <p:nvGrpSpPr>
          <p:cNvPr id="11" name="Agrupar 10"/>
          <p:cNvGrpSpPr/>
          <p:nvPr/>
        </p:nvGrpSpPr>
        <p:grpSpPr>
          <a:xfrm>
            <a:off x="711566" y="240249"/>
            <a:ext cx="7597448" cy="830275"/>
            <a:chOff x="748530" y="169522"/>
            <a:chExt cx="7597448" cy="830275"/>
          </a:xfrm>
        </p:grpSpPr>
        <p:pic>
          <p:nvPicPr>
            <p:cNvPr id="6" name="Imagen 5"/>
            <p:cNvPicPr>
              <a:picLocks noChangeAspect="1"/>
            </p:cNvPicPr>
            <p:nvPr/>
          </p:nvPicPr>
          <p:blipFill rotWithShape="1">
            <a:blip r:embed="rId2"/>
            <a:srcRect l="53959"/>
            <a:stretch/>
          </p:blipFill>
          <p:spPr>
            <a:xfrm>
              <a:off x="6444241" y="178131"/>
              <a:ext cx="1901737" cy="772061"/>
            </a:xfrm>
            <a:prstGeom prst="rect">
              <a:avLst/>
            </a:prstGeom>
          </p:spPr>
        </p:pic>
        <p:pic>
          <p:nvPicPr>
            <p:cNvPr id="7" name="Imagen 6"/>
            <p:cNvPicPr>
              <a:picLocks noChangeAspect="1"/>
            </p:cNvPicPr>
            <p:nvPr/>
          </p:nvPicPr>
          <p:blipFill>
            <a:blip r:embed="rId3"/>
            <a:stretch>
              <a:fillRect/>
            </a:stretch>
          </p:blipFill>
          <p:spPr>
            <a:xfrm>
              <a:off x="3329381" y="178131"/>
              <a:ext cx="2660070" cy="821666"/>
            </a:xfrm>
            <a:prstGeom prst="rect">
              <a:avLst/>
            </a:prstGeom>
          </p:spPr>
        </p:pic>
        <p:pic>
          <p:nvPicPr>
            <p:cNvPr id="8" name="Imagen 7"/>
            <p:cNvPicPr>
              <a:picLocks noChangeAspect="1"/>
            </p:cNvPicPr>
            <p:nvPr/>
          </p:nvPicPr>
          <p:blipFill>
            <a:blip r:embed="rId4"/>
            <a:stretch>
              <a:fillRect/>
            </a:stretch>
          </p:blipFill>
          <p:spPr>
            <a:xfrm>
              <a:off x="748530" y="169522"/>
              <a:ext cx="838930" cy="806413"/>
            </a:xfrm>
            <a:prstGeom prst="rect">
              <a:avLst/>
            </a:prstGeom>
          </p:spPr>
        </p:pic>
        <p:pic>
          <p:nvPicPr>
            <p:cNvPr id="10" name="Imagen 9"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13" name="Conector recto 12"/>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930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96704" y="1655174"/>
            <a:ext cx="6512887" cy="3970318"/>
          </a:xfrm>
          <a:prstGeom prst="rect">
            <a:avLst/>
          </a:prstGeom>
          <a:noFill/>
        </p:spPr>
        <p:txBody>
          <a:bodyPr wrap="square" rtlCol="0">
            <a:spAutoFit/>
          </a:bodyPr>
          <a:lstStyle/>
          <a:p>
            <a:pPr algn="just"/>
            <a:r>
              <a:rPr lang="es-ES" dirty="0" smtClean="0">
                <a:solidFill>
                  <a:srgbClr val="3366FF"/>
                </a:solidFill>
              </a:rPr>
              <a:t>Quienes pueden  integrar el Comit</a:t>
            </a:r>
            <a:r>
              <a:rPr lang="es-ES" dirty="0" smtClean="0">
                <a:solidFill>
                  <a:srgbClr val="3366FF"/>
                </a:solidFill>
              </a:rPr>
              <a:t>é de la CS</a:t>
            </a:r>
          </a:p>
          <a:p>
            <a:pPr marL="285750" indent="-285750" algn="just">
              <a:buFontTx/>
              <a:buChar char="-"/>
            </a:pPr>
            <a:r>
              <a:rPr lang="es-ES" dirty="0" smtClean="0">
                <a:solidFill>
                  <a:srgbClr val="3366FF"/>
                </a:solidFill>
              </a:rPr>
              <a:t>Docentes, Administrativos, Alumnos</a:t>
            </a:r>
          </a:p>
          <a:p>
            <a:pPr marL="285750" indent="-285750" algn="just">
              <a:buFontTx/>
              <a:buChar char="-"/>
            </a:pPr>
            <a:endParaRPr lang="es-ES" dirty="0">
              <a:solidFill>
                <a:srgbClr val="3366FF"/>
              </a:solidFill>
            </a:endParaRPr>
          </a:p>
          <a:p>
            <a:pPr algn="just"/>
            <a:r>
              <a:rPr lang="es-ES" dirty="0" smtClean="0">
                <a:solidFill>
                  <a:srgbClr val="3366FF"/>
                </a:solidFill>
              </a:rPr>
              <a:t>Cuántos Integrantes son en el Comité de CS</a:t>
            </a:r>
          </a:p>
          <a:p>
            <a:pPr marL="285750" indent="-285750" algn="just">
              <a:buFontTx/>
              <a:buChar char="-"/>
            </a:pPr>
            <a:r>
              <a:rPr lang="es-ES" dirty="0" smtClean="0">
                <a:solidFill>
                  <a:srgbClr val="3366FF"/>
                </a:solidFill>
              </a:rPr>
              <a:t>Mínimo 2 integrantes, Máximo 4 integrantes; Deberá ser equilibrado el número de mujeres y hombres.</a:t>
            </a:r>
          </a:p>
          <a:p>
            <a:pPr marL="285750" indent="-285750" algn="just">
              <a:buFontTx/>
              <a:buChar char="-"/>
            </a:pPr>
            <a:endParaRPr lang="es-ES" dirty="0">
              <a:solidFill>
                <a:srgbClr val="3366FF"/>
              </a:solidFill>
            </a:endParaRPr>
          </a:p>
          <a:p>
            <a:pPr algn="just"/>
            <a:r>
              <a:rPr lang="es-ES" dirty="0" smtClean="0">
                <a:solidFill>
                  <a:srgbClr val="3366FF"/>
                </a:solidFill>
              </a:rPr>
              <a:t>¿Cuántos comités son?</a:t>
            </a:r>
          </a:p>
          <a:p>
            <a:pPr marL="285750" indent="-285750" algn="just">
              <a:buFontTx/>
              <a:buChar char="-"/>
            </a:pPr>
            <a:r>
              <a:rPr lang="es-ES" dirty="0" smtClean="0">
                <a:solidFill>
                  <a:srgbClr val="3366FF"/>
                </a:solidFill>
              </a:rPr>
              <a:t>Solamente uno, y podrán repetir dos ejercicios más.</a:t>
            </a:r>
          </a:p>
          <a:p>
            <a:pPr marL="285750" indent="-285750" algn="just">
              <a:buFontTx/>
              <a:buChar char="-"/>
            </a:pPr>
            <a:endParaRPr lang="es-ES" dirty="0">
              <a:solidFill>
                <a:srgbClr val="3366FF"/>
              </a:solidFill>
            </a:endParaRPr>
          </a:p>
          <a:p>
            <a:pPr algn="just"/>
            <a:r>
              <a:rPr lang="es-ES" dirty="0" smtClean="0">
                <a:solidFill>
                  <a:srgbClr val="3366FF"/>
                </a:solidFill>
              </a:rPr>
              <a:t>¿Vigencia del Comité de Contraloría Social?</a:t>
            </a:r>
          </a:p>
          <a:p>
            <a:pPr marL="285750" indent="-285750" algn="just">
              <a:buFontTx/>
              <a:buChar char="-"/>
            </a:pPr>
            <a:r>
              <a:rPr lang="es-ES" dirty="0" smtClean="0">
                <a:solidFill>
                  <a:srgbClr val="3366FF"/>
                </a:solidFill>
              </a:rPr>
              <a:t>Es de un año de acuerdo al ejercicio fiscal</a:t>
            </a:r>
          </a:p>
          <a:p>
            <a:pPr marL="285750" indent="-285750" algn="just">
              <a:buFontTx/>
              <a:buChar char="-"/>
            </a:pPr>
            <a:endParaRPr lang="es-ES" dirty="0" smtClean="0">
              <a:solidFill>
                <a:srgbClr val="3366FF"/>
              </a:solidFill>
            </a:endParaRPr>
          </a:p>
          <a:p>
            <a:pPr algn="just"/>
            <a:endParaRPr lang="es-ES" dirty="0">
              <a:solidFill>
                <a:srgbClr val="3366FF"/>
              </a:solidFill>
            </a:endParaRPr>
          </a:p>
        </p:txBody>
      </p:sp>
      <p:sp>
        <p:nvSpPr>
          <p:cNvPr id="3" name="Rectángulo 2"/>
          <p:cNvSpPr/>
          <p:nvPr/>
        </p:nvSpPr>
        <p:spPr>
          <a:xfrm rot="16200000">
            <a:off x="-467659" y="3092477"/>
            <a:ext cx="3252154" cy="583493"/>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s-ES" dirty="0" smtClean="0"/>
              <a:t>Comité de Contralor</a:t>
            </a:r>
            <a:r>
              <a:rPr lang="es-ES" dirty="0" smtClean="0"/>
              <a:t>ía Social</a:t>
            </a:r>
            <a:endParaRPr lang="es-ES" dirty="0"/>
          </a:p>
        </p:txBody>
      </p:sp>
      <p:grpSp>
        <p:nvGrpSpPr>
          <p:cNvPr id="4" name="Agrupar 3"/>
          <p:cNvGrpSpPr/>
          <p:nvPr/>
        </p:nvGrpSpPr>
        <p:grpSpPr>
          <a:xfrm>
            <a:off x="711566" y="240249"/>
            <a:ext cx="7597448" cy="830275"/>
            <a:chOff x="748530" y="169522"/>
            <a:chExt cx="7597448" cy="830275"/>
          </a:xfrm>
        </p:grpSpPr>
        <p:pic>
          <p:nvPicPr>
            <p:cNvPr id="5" name="Imagen 4"/>
            <p:cNvPicPr>
              <a:picLocks noChangeAspect="1"/>
            </p:cNvPicPr>
            <p:nvPr/>
          </p:nvPicPr>
          <p:blipFill rotWithShape="1">
            <a:blip r:embed="rId2"/>
            <a:srcRect l="53959"/>
            <a:stretch/>
          </p:blipFill>
          <p:spPr>
            <a:xfrm>
              <a:off x="6444241" y="178131"/>
              <a:ext cx="1901737" cy="772061"/>
            </a:xfrm>
            <a:prstGeom prst="rect">
              <a:avLst/>
            </a:prstGeom>
          </p:spPr>
        </p:pic>
        <p:pic>
          <p:nvPicPr>
            <p:cNvPr id="6" name="Imagen 5"/>
            <p:cNvPicPr>
              <a:picLocks noChangeAspect="1"/>
            </p:cNvPicPr>
            <p:nvPr/>
          </p:nvPicPr>
          <p:blipFill>
            <a:blip r:embed="rId3"/>
            <a:stretch>
              <a:fillRect/>
            </a:stretch>
          </p:blipFill>
          <p:spPr>
            <a:xfrm>
              <a:off x="3329381" y="178131"/>
              <a:ext cx="2660070" cy="821666"/>
            </a:xfrm>
            <a:prstGeom prst="rect">
              <a:avLst/>
            </a:prstGeom>
          </p:spPr>
        </p:pic>
        <p:pic>
          <p:nvPicPr>
            <p:cNvPr id="7" name="Imagen 6"/>
            <p:cNvPicPr>
              <a:picLocks noChangeAspect="1"/>
            </p:cNvPicPr>
            <p:nvPr/>
          </p:nvPicPr>
          <p:blipFill>
            <a:blip r:embed="rId4"/>
            <a:stretch>
              <a:fillRect/>
            </a:stretch>
          </p:blipFill>
          <p:spPr>
            <a:xfrm>
              <a:off x="748530" y="169522"/>
              <a:ext cx="838930" cy="806413"/>
            </a:xfrm>
            <a:prstGeom prst="rect">
              <a:avLst/>
            </a:prstGeom>
          </p:spPr>
        </p:pic>
        <p:pic>
          <p:nvPicPr>
            <p:cNvPr id="8" name="Imagen 7"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9" name="Conector recto 8"/>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866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05267" y="1070524"/>
            <a:ext cx="8646869" cy="5355313"/>
          </a:xfrm>
          <a:prstGeom prst="rect">
            <a:avLst/>
          </a:prstGeom>
        </p:spPr>
        <p:txBody>
          <a:bodyPr wrap="square">
            <a:spAutoFit/>
          </a:bodyPr>
          <a:lstStyle/>
          <a:p>
            <a:pPr algn="just"/>
            <a:r>
              <a:rPr lang="es-ES" dirty="0"/>
              <a:t>I</a:t>
            </a:r>
            <a:r>
              <a:rPr lang="es-ES" dirty="0" smtClean="0"/>
              <a:t>.- Solicitar a la </a:t>
            </a:r>
            <a:r>
              <a:rPr lang="es-ES" dirty="0"/>
              <a:t>R</a:t>
            </a:r>
            <a:r>
              <a:rPr lang="es-ES" dirty="0" smtClean="0"/>
              <a:t>epresentaci</a:t>
            </a:r>
            <a:r>
              <a:rPr lang="es-ES" dirty="0" smtClean="0"/>
              <a:t>ón Federal o a las entidades federativas y municipios que tengan a su cargo la ejecución del programa federal, la información pública relacionada con la operación del mismo.</a:t>
            </a:r>
          </a:p>
          <a:p>
            <a:pPr algn="just"/>
            <a:endParaRPr lang="es-ES" dirty="0"/>
          </a:p>
          <a:p>
            <a:pPr algn="just"/>
            <a:r>
              <a:rPr lang="es-ES" dirty="0" smtClean="0"/>
              <a:t>II .- Vigilar que: </a:t>
            </a:r>
          </a:p>
          <a:p>
            <a:pPr algn="just"/>
            <a:endParaRPr lang="es-ES" dirty="0" smtClean="0"/>
          </a:p>
          <a:p>
            <a:pPr marL="285750" indent="-285750" algn="just">
              <a:buFont typeface="Arial"/>
              <a:buChar char="•"/>
            </a:pPr>
            <a:r>
              <a:rPr lang="es-ES" dirty="0" smtClean="0">
                <a:solidFill>
                  <a:srgbClr val="3366FF"/>
                </a:solidFill>
              </a:rPr>
              <a:t>Se difunda información sobre la operación del programa (PFCE)</a:t>
            </a:r>
          </a:p>
          <a:p>
            <a:pPr marL="285750" indent="-285750" algn="just">
              <a:buFont typeface="Arial"/>
              <a:buChar char="•"/>
            </a:pPr>
            <a:r>
              <a:rPr lang="es-ES" dirty="0" smtClean="0">
                <a:solidFill>
                  <a:srgbClr val="3366FF"/>
                </a:solidFill>
              </a:rPr>
              <a:t>El ejercicio de recursos sea transparente y oportuno con apego a las reglas de operación.</a:t>
            </a:r>
          </a:p>
          <a:p>
            <a:pPr marL="285750" indent="-285750" algn="just">
              <a:buFont typeface="Arial"/>
              <a:buChar char="•"/>
            </a:pPr>
            <a:r>
              <a:rPr lang="es-ES" dirty="0" smtClean="0">
                <a:solidFill>
                  <a:srgbClr val="3366FF"/>
                </a:solidFill>
              </a:rPr>
              <a:t>Se difunda el padrón de beneficiarios.</a:t>
            </a:r>
          </a:p>
          <a:p>
            <a:pPr marL="285750" indent="-285750" algn="just">
              <a:buFont typeface="Arial"/>
              <a:buChar char="•"/>
            </a:pPr>
            <a:r>
              <a:rPr lang="es-ES" dirty="0" smtClean="0">
                <a:solidFill>
                  <a:srgbClr val="3366FF"/>
                </a:solidFill>
              </a:rPr>
              <a:t>Los beneficiarios cumplan con los requisitos para tener dicho carácter.</a:t>
            </a:r>
          </a:p>
          <a:p>
            <a:pPr marL="285750" indent="-285750" algn="just">
              <a:buFont typeface="Arial"/>
              <a:buChar char="•"/>
            </a:pPr>
            <a:r>
              <a:rPr lang="es-ES" dirty="0" smtClean="0">
                <a:solidFill>
                  <a:srgbClr val="3366FF"/>
                </a:solidFill>
              </a:rPr>
              <a:t>Se cumpla con los periodos de ejecución (obras y apoyos).</a:t>
            </a:r>
          </a:p>
          <a:p>
            <a:pPr marL="285750" indent="-285750" algn="just">
              <a:buFont typeface="Arial"/>
              <a:buChar char="•"/>
            </a:pPr>
            <a:r>
              <a:rPr lang="es-ES" dirty="0" smtClean="0">
                <a:solidFill>
                  <a:srgbClr val="3366FF"/>
                </a:solidFill>
              </a:rPr>
              <a:t>Verificar que exista documentación comprobatoria del ejercicio de los recursos públicos y de la entrega de las obras, apoyos o servicios.</a:t>
            </a:r>
          </a:p>
          <a:p>
            <a:pPr marL="285750" indent="-285750" algn="just">
              <a:buFont typeface="Arial"/>
              <a:buChar char="•"/>
            </a:pPr>
            <a:r>
              <a:rPr lang="es-ES" dirty="0" smtClean="0">
                <a:solidFill>
                  <a:srgbClr val="3366FF"/>
                </a:solidFill>
              </a:rPr>
              <a:t>El programa federal no se utilice con fines políticos, electorales, de lucro u otros distintos al objeto del programa.</a:t>
            </a:r>
          </a:p>
          <a:p>
            <a:pPr marL="285750" indent="-285750" algn="just">
              <a:buFont typeface="Arial"/>
              <a:buChar char="•"/>
            </a:pPr>
            <a:r>
              <a:rPr lang="es-ES" dirty="0" smtClean="0">
                <a:solidFill>
                  <a:srgbClr val="3366FF"/>
                </a:solidFill>
              </a:rPr>
              <a:t>Las autoridades competentes den atención a las quejas y denuncias relacionadas con el programa.</a:t>
            </a:r>
          </a:p>
          <a:p>
            <a:pPr marL="285750" indent="-285750" algn="just">
              <a:buFont typeface="Arial"/>
              <a:buChar char="•"/>
            </a:pPr>
            <a:r>
              <a:rPr lang="es-ES" dirty="0" smtClean="0">
                <a:solidFill>
                  <a:srgbClr val="3366FF"/>
                </a:solidFill>
              </a:rPr>
              <a:t>Elaborar informes anuales.</a:t>
            </a:r>
            <a:endParaRPr lang="es-ES" dirty="0">
              <a:solidFill>
                <a:srgbClr val="3366FF"/>
              </a:solidFill>
            </a:endParaRPr>
          </a:p>
        </p:txBody>
      </p:sp>
      <p:grpSp>
        <p:nvGrpSpPr>
          <p:cNvPr id="5" name="Agrupar 4"/>
          <p:cNvGrpSpPr/>
          <p:nvPr/>
        </p:nvGrpSpPr>
        <p:grpSpPr>
          <a:xfrm>
            <a:off x="711566" y="240249"/>
            <a:ext cx="7597448" cy="830275"/>
            <a:chOff x="748530" y="169522"/>
            <a:chExt cx="7597448" cy="830275"/>
          </a:xfrm>
        </p:grpSpPr>
        <p:pic>
          <p:nvPicPr>
            <p:cNvPr id="6" name="Imagen 5"/>
            <p:cNvPicPr>
              <a:picLocks noChangeAspect="1"/>
            </p:cNvPicPr>
            <p:nvPr/>
          </p:nvPicPr>
          <p:blipFill rotWithShape="1">
            <a:blip r:embed="rId2"/>
            <a:srcRect l="53959"/>
            <a:stretch/>
          </p:blipFill>
          <p:spPr>
            <a:xfrm>
              <a:off x="6444241" y="178131"/>
              <a:ext cx="1901737" cy="772061"/>
            </a:xfrm>
            <a:prstGeom prst="rect">
              <a:avLst/>
            </a:prstGeom>
          </p:spPr>
        </p:pic>
        <p:pic>
          <p:nvPicPr>
            <p:cNvPr id="7" name="Imagen 6"/>
            <p:cNvPicPr>
              <a:picLocks noChangeAspect="1"/>
            </p:cNvPicPr>
            <p:nvPr/>
          </p:nvPicPr>
          <p:blipFill>
            <a:blip r:embed="rId3"/>
            <a:stretch>
              <a:fillRect/>
            </a:stretch>
          </p:blipFill>
          <p:spPr>
            <a:xfrm>
              <a:off x="3329381" y="178131"/>
              <a:ext cx="2660070" cy="821666"/>
            </a:xfrm>
            <a:prstGeom prst="rect">
              <a:avLst/>
            </a:prstGeom>
          </p:spPr>
        </p:pic>
        <p:pic>
          <p:nvPicPr>
            <p:cNvPr id="8" name="Imagen 7"/>
            <p:cNvPicPr>
              <a:picLocks noChangeAspect="1"/>
            </p:cNvPicPr>
            <p:nvPr/>
          </p:nvPicPr>
          <p:blipFill>
            <a:blip r:embed="rId4"/>
            <a:stretch>
              <a:fillRect/>
            </a:stretch>
          </p:blipFill>
          <p:spPr>
            <a:xfrm>
              <a:off x="748530" y="169522"/>
              <a:ext cx="838930" cy="806413"/>
            </a:xfrm>
            <a:prstGeom prst="rect">
              <a:avLst/>
            </a:prstGeom>
          </p:spPr>
        </p:pic>
        <p:pic>
          <p:nvPicPr>
            <p:cNvPr id="9" name="Imagen 8"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10" name="Conector recto 9"/>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2619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660728" y="2205219"/>
            <a:ext cx="3470646" cy="2031325"/>
          </a:xfrm>
          <a:prstGeom prst="rect">
            <a:avLst/>
          </a:prstGeom>
          <a:noFill/>
        </p:spPr>
        <p:txBody>
          <a:bodyPr wrap="none" rtlCol="0">
            <a:spAutoFit/>
          </a:bodyPr>
          <a:lstStyle/>
          <a:p>
            <a:r>
              <a:rPr lang="es-ES" dirty="0" err="1" smtClean="0"/>
              <a:t>Zayra</a:t>
            </a:r>
            <a:r>
              <a:rPr lang="es-ES" dirty="0" smtClean="0"/>
              <a:t> Roberta S</a:t>
            </a:r>
            <a:r>
              <a:rPr lang="es-ES" dirty="0" smtClean="0"/>
              <a:t>ánchez de Loera</a:t>
            </a:r>
          </a:p>
          <a:p>
            <a:endParaRPr lang="es-ES" dirty="0"/>
          </a:p>
          <a:p>
            <a:r>
              <a:rPr lang="es-ES" dirty="0" smtClean="0"/>
              <a:t>Paulina Acevedo Díaz</a:t>
            </a:r>
          </a:p>
          <a:p>
            <a:endParaRPr lang="es-ES" dirty="0"/>
          </a:p>
          <a:p>
            <a:r>
              <a:rPr lang="es-ES" dirty="0" smtClean="0"/>
              <a:t>María Barajas Romo</a:t>
            </a:r>
          </a:p>
          <a:p>
            <a:endParaRPr lang="es-ES" dirty="0"/>
          </a:p>
          <a:p>
            <a:r>
              <a:rPr lang="es-ES" dirty="0" smtClean="0"/>
              <a:t>Ramona Julieta López García</a:t>
            </a:r>
            <a:endParaRPr lang="es-ES" dirty="0"/>
          </a:p>
        </p:txBody>
      </p:sp>
      <p:sp>
        <p:nvSpPr>
          <p:cNvPr id="7" name="CuadroTexto 6"/>
          <p:cNvSpPr txBox="1"/>
          <p:nvPr/>
        </p:nvSpPr>
        <p:spPr>
          <a:xfrm>
            <a:off x="5131382" y="2205212"/>
            <a:ext cx="3096333" cy="2031325"/>
          </a:xfrm>
          <a:prstGeom prst="rect">
            <a:avLst/>
          </a:prstGeom>
          <a:noFill/>
        </p:spPr>
        <p:txBody>
          <a:bodyPr wrap="none" rtlCol="0">
            <a:spAutoFit/>
          </a:bodyPr>
          <a:lstStyle/>
          <a:p>
            <a:r>
              <a:rPr lang="es-ES" dirty="0" smtClean="0"/>
              <a:t>Adr</a:t>
            </a:r>
            <a:r>
              <a:rPr lang="es-ES" dirty="0" smtClean="0"/>
              <a:t>ián Solano Briones</a:t>
            </a:r>
          </a:p>
          <a:p>
            <a:endParaRPr lang="es-ES" dirty="0"/>
          </a:p>
          <a:p>
            <a:r>
              <a:rPr lang="es-ES" dirty="0" smtClean="0"/>
              <a:t>Pedro Damián Félix Álvarez</a:t>
            </a:r>
          </a:p>
          <a:p>
            <a:endParaRPr lang="es-ES" dirty="0"/>
          </a:p>
          <a:p>
            <a:r>
              <a:rPr lang="es-ES" dirty="0" smtClean="0"/>
              <a:t>Manlio Fabio Velasco García</a:t>
            </a:r>
          </a:p>
          <a:p>
            <a:endParaRPr lang="es-ES" dirty="0"/>
          </a:p>
          <a:p>
            <a:r>
              <a:rPr lang="es-ES" dirty="0" err="1" smtClean="0"/>
              <a:t>Helder</a:t>
            </a:r>
            <a:r>
              <a:rPr lang="es-ES" dirty="0" smtClean="0"/>
              <a:t> Campos Longoria</a:t>
            </a:r>
            <a:endParaRPr lang="es-ES" dirty="0"/>
          </a:p>
        </p:txBody>
      </p:sp>
      <p:grpSp>
        <p:nvGrpSpPr>
          <p:cNvPr id="8" name="Agrupar 7"/>
          <p:cNvGrpSpPr/>
          <p:nvPr/>
        </p:nvGrpSpPr>
        <p:grpSpPr>
          <a:xfrm>
            <a:off x="711566" y="240249"/>
            <a:ext cx="7597448" cy="830275"/>
            <a:chOff x="748530" y="169522"/>
            <a:chExt cx="7597448" cy="830275"/>
          </a:xfrm>
        </p:grpSpPr>
        <p:pic>
          <p:nvPicPr>
            <p:cNvPr id="9" name="Imagen 8"/>
            <p:cNvPicPr>
              <a:picLocks noChangeAspect="1"/>
            </p:cNvPicPr>
            <p:nvPr/>
          </p:nvPicPr>
          <p:blipFill rotWithShape="1">
            <a:blip r:embed="rId2"/>
            <a:srcRect l="53959"/>
            <a:stretch/>
          </p:blipFill>
          <p:spPr>
            <a:xfrm>
              <a:off x="6444241" y="178131"/>
              <a:ext cx="1901737" cy="772061"/>
            </a:xfrm>
            <a:prstGeom prst="rect">
              <a:avLst/>
            </a:prstGeom>
          </p:spPr>
        </p:pic>
        <p:pic>
          <p:nvPicPr>
            <p:cNvPr id="10" name="Imagen 9"/>
            <p:cNvPicPr>
              <a:picLocks noChangeAspect="1"/>
            </p:cNvPicPr>
            <p:nvPr/>
          </p:nvPicPr>
          <p:blipFill>
            <a:blip r:embed="rId3"/>
            <a:stretch>
              <a:fillRect/>
            </a:stretch>
          </p:blipFill>
          <p:spPr>
            <a:xfrm>
              <a:off x="3329381" y="178131"/>
              <a:ext cx="2660070" cy="821666"/>
            </a:xfrm>
            <a:prstGeom prst="rect">
              <a:avLst/>
            </a:prstGeom>
          </p:spPr>
        </p:pic>
        <p:pic>
          <p:nvPicPr>
            <p:cNvPr id="11" name="Imagen 10"/>
            <p:cNvPicPr>
              <a:picLocks noChangeAspect="1"/>
            </p:cNvPicPr>
            <p:nvPr/>
          </p:nvPicPr>
          <p:blipFill>
            <a:blip r:embed="rId4"/>
            <a:stretch>
              <a:fillRect/>
            </a:stretch>
          </p:blipFill>
          <p:spPr>
            <a:xfrm>
              <a:off x="748530" y="169522"/>
              <a:ext cx="838930" cy="806413"/>
            </a:xfrm>
            <a:prstGeom prst="rect">
              <a:avLst/>
            </a:prstGeom>
          </p:spPr>
        </p:pic>
        <p:pic>
          <p:nvPicPr>
            <p:cNvPr id="12" name="Imagen 11"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13" name="Conector recto 12"/>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4591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3235" y="2274587"/>
            <a:ext cx="7975761" cy="1938992"/>
          </a:xfrm>
          <a:prstGeom prst="rect">
            <a:avLst/>
          </a:prstGeom>
          <a:noFill/>
        </p:spPr>
        <p:txBody>
          <a:bodyPr wrap="none" rtlCol="0">
            <a:spAutoFit/>
          </a:bodyPr>
          <a:lstStyle/>
          <a:p>
            <a:r>
              <a:rPr lang="es-ES" sz="4000" b="1" dirty="0" smtClean="0">
                <a:solidFill>
                  <a:schemeClr val="accent5">
                    <a:lumMod val="75000"/>
                  </a:schemeClr>
                </a:solidFill>
              </a:rPr>
              <a:t>Programa de Fortalecimiento </a:t>
            </a:r>
          </a:p>
          <a:p>
            <a:r>
              <a:rPr lang="es-ES" sz="4000" b="1" dirty="0" smtClean="0">
                <a:solidFill>
                  <a:schemeClr val="accent5">
                    <a:lumMod val="75000"/>
                  </a:schemeClr>
                </a:solidFill>
              </a:rPr>
              <a:t>de la Calidad Educativa </a:t>
            </a:r>
          </a:p>
          <a:p>
            <a:r>
              <a:rPr lang="es-ES" sz="4000" b="1" dirty="0" smtClean="0">
                <a:solidFill>
                  <a:schemeClr val="accent5">
                    <a:lumMod val="75000"/>
                  </a:schemeClr>
                </a:solidFill>
              </a:rPr>
              <a:t>(PFCE) </a:t>
            </a:r>
            <a:endParaRPr lang="es-ES" sz="4000" b="1" dirty="0">
              <a:solidFill>
                <a:schemeClr val="accent5">
                  <a:lumMod val="75000"/>
                </a:schemeClr>
              </a:solidFill>
            </a:endParaRPr>
          </a:p>
        </p:txBody>
      </p:sp>
      <p:grpSp>
        <p:nvGrpSpPr>
          <p:cNvPr id="3" name="Agrupar 2"/>
          <p:cNvGrpSpPr/>
          <p:nvPr/>
        </p:nvGrpSpPr>
        <p:grpSpPr>
          <a:xfrm>
            <a:off x="711566" y="240249"/>
            <a:ext cx="7597448" cy="830275"/>
            <a:chOff x="748530" y="169522"/>
            <a:chExt cx="7597448" cy="830275"/>
          </a:xfrm>
        </p:grpSpPr>
        <p:pic>
          <p:nvPicPr>
            <p:cNvPr id="4" name="Imagen 3"/>
            <p:cNvPicPr>
              <a:picLocks noChangeAspect="1"/>
            </p:cNvPicPr>
            <p:nvPr/>
          </p:nvPicPr>
          <p:blipFill rotWithShape="1">
            <a:blip r:embed="rId2"/>
            <a:srcRect l="53959"/>
            <a:stretch/>
          </p:blipFill>
          <p:spPr>
            <a:xfrm>
              <a:off x="6444241" y="178131"/>
              <a:ext cx="1901737" cy="772061"/>
            </a:xfrm>
            <a:prstGeom prst="rect">
              <a:avLst/>
            </a:prstGeom>
          </p:spPr>
        </p:pic>
        <p:pic>
          <p:nvPicPr>
            <p:cNvPr id="5" name="Imagen 4"/>
            <p:cNvPicPr>
              <a:picLocks noChangeAspect="1"/>
            </p:cNvPicPr>
            <p:nvPr/>
          </p:nvPicPr>
          <p:blipFill>
            <a:blip r:embed="rId3"/>
            <a:stretch>
              <a:fillRect/>
            </a:stretch>
          </p:blipFill>
          <p:spPr>
            <a:xfrm>
              <a:off x="3329381" y="178131"/>
              <a:ext cx="2660070" cy="821666"/>
            </a:xfrm>
            <a:prstGeom prst="rect">
              <a:avLst/>
            </a:prstGeom>
          </p:spPr>
        </p:pic>
        <p:pic>
          <p:nvPicPr>
            <p:cNvPr id="6" name="Imagen 5"/>
            <p:cNvPicPr>
              <a:picLocks noChangeAspect="1"/>
            </p:cNvPicPr>
            <p:nvPr/>
          </p:nvPicPr>
          <p:blipFill>
            <a:blip r:embed="rId4"/>
            <a:stretch>
              <a:fillRect/>
            </a:stretch>
          </p:blipFill>
          <p:spPr>
            <a:xfrm>
              <a:off x="748530" y="169522"/>
              <a:ext cx="838930" cy="806413"/>
            </a:xfrm>
            <a:prstGeom prst="rect">
              <a:avLst/>
            </a:prstGeom>
          </p:spPr>
        </p:pic>
        <p:pic>
          <p:nvPicPr>
            <p:cNvPr id="7" name="Imagen 6"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8" name="Conector recto 7"/>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8776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98022" y="1690369"/>
            <a:ext cx="7525432" cy="923330"/>
          </a:xfrm>
          <a:prstGeom prst="rect">
            <a:avLst/>
          </a:prstGeom>
          <a:noFill/>
        </p:spPr>
        <p:txBody>
          <a:bodyPr wrap="square" rtlCol="0">
            <a:spAutoFit/>
          </a:bodyPr>
          <a:lstStyle/>
          <a:p>
            <a:pPr algn="just"/>
            <a:r>
              <a:rPr lang="es-ES" dirty="0" smtClean="0"/>
              <a:t>Objetivo: Apoyar a las Instituciones de Educaci</a:t>
            </a:r>
            <a:r>
              <a:rPr lang="es-ES" dirty="0" smtClean="0"/>
              <a:t>ón Superior Pública a fin de que cuenten con </a:t>
            </a:r>
            <a:r>
              <a:rPr lang="es-ES" b="1" dirty="0" smtClean="0">
                <a:solidFill>
                  <a:srgbClr val="3366FF"/>
                </a:solidFill>
              </a:rPr>
              <a:t>programas educativos evaluables</a:t>
            </a:r>
            <a:r>
              <a:rPr lang="es-ES" dirty="0" smtClean="0"/>
              <a:t> con calidad reconocida.</a:t>
            </a:r>
            <a:endParaRPr lang="es-ES" dirty="0"/>
          </a:p>
        </p:txBody>
      </p:sp>
      <p:sp>
        <p:nvSpPr>
          <p:cNvPr id="3" name="CuadroTexto 2"/>
          <p:cNvSpPr txBox="1"/>
          <p:nvPr/>
        </p:nvSpPr>
        <p:spPr>
          <a:xfrm>
            <a:off x="761055" y="3234866"/>
            <a:ext cx="7525432" cy="2031325"/>
          </a:xfrm>
          <a:prstGeom prst="rect">
            <a:avLst/>
          </a:prstGeom>
          <a:noFill/>
        </p:spPr>
        <p:txBody>
          <a:bodyPr wrap="square" rtlCol="0">
            <a:spAutoFit/>
          </a:bodyPr>
          <a:lstStyle/>
          <a:p>
            <a:pPr algn="just"/>
            <a:r>
              <a:rPr lang="es-ES" dirty="0" smtClean="0"/>
              <a:t>Otorgar apoyos econ</a:t>
            </a:r>
            <a:r>
              <a:rPr lang="es-ES" dirty="0" smtClean="0"/>
              <a:t>ómicos a las Instituciones de Educación Superior para que a partir de ejercicios de planeación estratégica participativa implementen proyectos académicos y/o institucionales que impacten en:</a:t>
            </a:r>
          </a:p>
          <a:p>
            <a:pPr algn="just"/>
            <a:endParaRPr lang="es-ES" dirty="0" smtClean="0"/>
          </a:p>
          <a:p>
            <a:pPr algn="just"/>
            <a:endParaRPr lang="es-ES" dirty="0"/>
          </a:p>
          <a:p>
            <a:pPr algn="just"/>
            <a:r>
              <a:rPr lang="es-ES" dirty="0" smtClean="0"/>
              <a:t>1.- La mejora de la gestión.</a:t>
            </a:r>
          </a:p>
          <a:p>
            <a:pPr algn="just"/>
            <a:r>
              <a:rPr lang="es-ES" dirty="0" smtClean="0"/>
              <a:t>2.- La calidad de sus programas educativos.</a:t>
            </a:r>
            <a:endParaRPr lang="es-ES" dirty="0"/>
          </a:p>
        </p:txBody>
      </p:sp>
      <p:grpSp>
        <p:nvGrpSpPr>
          <p:cNvPr id="4" name="Agrupar 3"/>
          <p:cNvGrpSpPr/>
          <p:nvPr/>
        </p:nvGrpSpPr>
        <p:grpSpPr>
          <a:xfrm>
            <a:off x="711566" y="240249"/>
            <a:ext cx="7597448" cy="830275"/>
            <a:chOff x="748530" y="169522"/>
            <a:chExt cx="7597448" cy="830275"/>
          </a:xfrm>
        </p:grpSpPr>
        <p:pic>
          <p:nvPicPr>
            <p:cNvPr id="5" name="Imagen 4"/>
            <p:cNvPicPr>
              <a:picLocks noChangeAspect="1"/>
            </p:cNvPicPr>
            <p:nvPr/>
          </p:nvPicPr>
          <p:blipFill rotWithShape="1">
            <a:blip r:embed="rId2"/>
            <a:srcRect l="53959"/>
            <a:stretch/>
          </p:blipFill>
          <p:spPr>
            <a:xfrm>
              <a:off x="6444241" y="178131"/>
              <a:ext cx="1901737" cy="772061"/>
            </a:xfrm>
            <a:prstGeom prst="rect">
              <a:avLst/>
            </a:prstGeom>
          </p:spPr>
        </p:pic>
        <p:pic>
          <p:nvPicPr>
            <p:cNvPr id="6" name="Imagen 5"/>
            <p:cNvPicPr>
              <a:picLocks noChangeAspect="1"/>
            </p:cNvPicPr>
            <p:nvPr/>
          </p:nvPicPr>
          <p:blipFill>
            <a:blip r:embed="rId3"/>
            <a:stretch>
              <a:fillRect/>
            </a:stretch>
          </p:blipFill>
          <p:spPr>
            <a:xfrm>
              <a:off x="3329381" y="178131"/>
              <a:ext cx="2660070" cy="821666"/>
            </a:xfrm>
            <a:prstGeom prst="rect">
              <a:avLst/>
            </a:prstGeom>
          </p:spPr>
        </p:pic>
        <p:pic>
          <p:nvPicPr>
            <p:cNvPr id="7" name="Imagen 6"/>
            <p:cNvPicPr>
              <a:picLocks noChangeAspect="1"/>
            </p:cNvPicPr>
            <p:nvPr/>
          </p:nvPicPr>
          <p:blipFill>
            <a:blip r:embed="rId4"/>
            <a:stretch>
              <a:fillRect/>
            </a:stretch>
          </p:blipFill>
          <p:spPr>
            <a:xfrm>
              <a:off x="748530" y="169522"/>
              <a:ext cx="838930" cy="806413"/>
            </a:xfrm>
            <a:prstGeom prst="rect">
              <a:avLst/>
            </a:prstGeom>
          </p:spPr>
        </p:pic>
        <p:pic>
          <p:nvPicPr>
            <p:cNvPr id="8" name="Imagen 7"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9" name="Conector recto 8"/>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20141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20464" y="1261369"/>
            <a:ext cx="6773421" cy="369332"/>
          </a:xfrm>
          <a:prstGeom prst="rect">
            <a:avLst/>
          </a:prstGeom>
          <a:noFill/>
        </p:spPr>
        <p:txBody>
          <a:bodyPr wrap="none" rtlCol="0">
            <a:spAutoFit/>
          </a:bodyPr>
          <a:lstStyle/>
          <a:p>
            <a:r>
              <a:rPr lang="es-ES" b="1" dirty="0" smtClean="0">
                <a:solidFill>
                  <a:schemeClr val="accent5"/>
                </a:solidFill>
              </a:rPr>
              <a:t>Apoyo en proyectos Institucionales para actividades de:</a:t>
            </a:r>
            <a:endParaRPr lang="es-ES" b="1" dirty="0">
              <a:solidFill>
                <a:schemeClr val="accent5"/>
              </a:solidFill>
            </a:endParaRPr>
          </a:p>
        </p:txBody>
      </p:sp>
      <p:sp>
        <p:nvSpPr>
          <p:cNvPr id="3" name="CuadroTexto 2"/>
          <p:cNvSpPr txBox="1"/>
          <p:nvPr/>
        </p:nvSpPr>
        <p:spPr>
          <a:xfrm>
            <a:off x="5200012" y="2213808"/>
            <a:ext cx="3416320" cy="3570208"/>
          </a:xfrm>
          <a:prstGeom prst="rect">
            <a:avLst/>
          </a:prstGeom>
          <a:noFill/>
        </p:spPr>
        <p:txBody>
          <a:bodyPr wrap="none" rtlCol="0">
            <a:spAutoFit/>
          </a:bodyPr>
          <a:lstStyle/>
          <a:p>
            <a:endParaRPr lang="es-ES" sz="1600" dirty="0" smtClean="0"/>
          </a:p>
          <a:p>
            <a:pPr marL="285750" indent="-285750">
              <a:buFont typeface="Arial"/>
              <a:buChar char="•"/>
            </a:pPr>
            <a:r>
              <a:rPr lang="es-ES" sz="1600" dirty="0" smtClean="0"/>
              <a:t>Equipamiento Especializado</a:t>
            </a:r>
          </a:p>
          <a:p>
            <a:pPr marL="285750" indent="-285750">
              <a:buFont typeface="Arial"/>
              <a:buChar char="•"/>
            </a:pPr>
            <a:r>
              <a:rPr lang="es-ES" sz="1600" dirty="0" smtClean="0"/>
              <a:t>Capacitaci</a:t>
            </a:r>
            <a:r>
              <a:rPr lang="es-ES" sz="1600" dirty="0" smtClean="0"/>
              <a:t>ón</a:t>
            </a:r>
          </a:p>
          <a:p>
            <a:pPr marL="285750" indent="-285750">
              <a:buFont typeface="Arial"/>
              <a:buChar char="•"/>
            </a:pPr>
            <a:r>
              <a:rPr lang="es-ES" sz="1600" dirty="0" smtClean="0"/>
              <a:t>Acervo Bibliográfico</a:t>
            </a:r>
          </a:p>
          <a:p>
            <a:pPr marL="285750" indent="-285750">
              <a:buFont typeface="Arial"/>
              <a:buChar char="•"/>
            </a:pPr>
            <a:r>
              <a:rPr lang="es-ES" sz="1600" dirty="0" smtClean="0"/>
              <a:t>Vinculación</a:t>
            </a:r>
          </a:p>
          <a:p>
            <a:pPr marL="285750" indent="-285750">
              <a:buFont typeface="Arial"/>
              <a:buChar char="•"/>
            </a:pPr>
            <a:r>
              <a:rPr lang="es-ES" sz="1600" dirty="0" smtClean="0"/>
              <a:t>Equipo de Cómputo</a:t>
            </a:r>
          </a:p>
          <a:p>
            <a:pPr marL="285750" indent="-285750">
              <a:buFont typeface="Arial"/>
              <a:buChar char="•"/>
            </a:pPr>
            <a:r>
              <a:rPr lang="es-ES" sz="1600" dirty="0" smtClean="0"/>
              <a:t>Telecomunicaciones</a:t>
            </a:r>
          </a:p>
          <a:p>
            <a:pPr marL="285750" indent="-285750">
              <a:buFont typeface="Arial"/>
              <a:buChar char="•"/>
            </a:pPr>
            <a:r>
              <a:rPr lang="es-ES" sz="1600" dirty="0" smtClean="0"/>
              <a:t>Laboratorio de Idiomas</a:t>
            </a:r>
          </a:p>
          <a:p>
            <a:pPr marL="285750" indent="-285750">
              <a:buFont typeface="Arial"/>
              <a:buChar char="•"/>
            </a:pPr>
            <a:r>
              <a:rPr lang="es-ES" sz="1600" dirty="0" smtClean="0"/>
              <a:t>Equidad de Género</a:t>
            </a:r>
          </a:p>
          <a:p>
            <a:pPr marL="285750" indent="-285750">
              <a:buFont typeface="Arial"/>
              <a:buChar char="•"/>
            </a:pPr>
            <a:r>
              <a:rPr lang="es-ES" sz="1600" dirty="0" smtClean="0"/>
              <a:t>Certificaciones</a:t>
            </a:r>
          </a:p>
          <a:p>
            <a:pPr marL="285750" indent="-285750">
              <a:buFont typeface="Arial"/>
              <a:buChar char="•"/>
            </a:pPr>
            <a:r>
              <a:rPr lang="es-ES" sz="1600" dirty="0" smtClean="0"/>
              <a:t>Software</a:t>
            </a:r>
          </a:p>
          <a:p>
            <a:pPr marL="285750" indent="-285750">
              <a:buFont typeface="Arial"/>
              <a:buChar char="•"/>
            </a:pPr>
            <a:r>
              <a:rPr lang="es-ES" sz="1600" dirty="0" smtClean="0"/>
              <a:t>Cuerpos Académicos</a:t>
            </a:r>
          </a:p>
          <a:p>
            <a:pPr marL="285750" indent="-285750">
              <a:buFont typeface="Arial"/>
              <a:buChar char="•"/>
            </a:pPr>
            <a:r>
              <a:rPr lang="es-ES" sz="1600" dirty="0" smtClean="0"/>
              <a:t>Servicios de Apoyo al Estudiante</a:t>
            </a:r>
          </a:p>
          <a:p>
            <a:pPr marL="285750" indent="-285750">
              <a:buFont typeface="Arial"/>
              <a:buChar char="•"/>
            </a:pPr>
            <a:endParaRPr lang="es-ES" sz="1600" dirty="0"/>
          </a:p>
        </p:txBody>
      </p:sp>
      <p:sp>
        <p:nvSpPr>
          <p:cNvPr id="4" name="CuadroTexto 3"/>
          <p:cNvSpPr txBox="1"/>
          <p:nvPr/>
        </p:nvSpPr>
        <p:spPr>
          <a:xfrm>
            <a:off x="549172" y="2454062"/>
            <a:ext cx="4160113" cy="1815882"/>
          </a:xfrm>
          <a:prstGeom prst="rect">
            <a:avLst/>
          </a:prstGeom>
          <a:noFill/>
        </p:spPr>
        <p:txBody>
          <a:bodyPr wrap="none" rtlCol="0">
            <a:spAutoFit/>
          </a:bodyPr>
          <a:lstStyle/>
          <a:p>
            <a:pPr marL="285750" indent="-285750">
              <a:buFont typeface="Arial"/>
              <a:buChar char="•"/>
            </a:pPr>
            <a:r>
              <a:rPr lang="es-ES" sz="1600" dirty="0" smtClean="0">
                <a:solidFill>
                  <a:srgbClr val="3366FF"/>
                </a:solidFill>
              </a:rPr>
              <a:t>Certificaciones ISO</a:t>
            </a:r>
          </a:p>
          <a:p>
            <a:pPr marL="285750" indent="-285750">
              <a:buFont typeface="Arial"/>
              <a:buChar char="•"/>
            </a:pPr>
            <a:r>
              <a:rPr lang="es-ES" sz="1600" dirty="0" smtClean="0">
                <a:solidFill>
                  <a:srgbClr val="3366FF"/>
                </a:solidFill>
              </a:rPr>
              <a:t>Acreditaciones COPAES</a:t>
            </a:r>
          </a:p>
          <a:p>
            <a:pPr marL="285750" indent="-285750">
              <a:buFont typeface="Arial"/>
              <a:buChar char="•"/>
            </a:pPr>
            <a:r>
              <a:rPr lang="es-ES" sz="1600" dirty="0" smtClean="0">
                <a:solidFill>
                  <a:srgbClr val="3366FF"/>
                </a:solidFill>
              </a:rPr>
              <a:t>Certificaciones en Idiomas</a:t>
            </a:r>
          </a:p>
          <a:p>
            <a:pPr marL="285750" indent="-285750">
              <a:buFont typeface="Arial"/>
              <a:buChar char="•"/>
            </a:pPr>
            <a:r>
              <a:rPr lang="es-ES" sz="1600" dirty="0" err="1" smtClean="0">
                <a:solidFill>
                  <a:srgbClr val="3366FF"/>
                </a:solidFill>
              </a:rPr>
              <a:t>Certif</a:t>
            </a:r>
            <a:r>
              <a:rPr lang="es-ES" sz="1600" dirty="0" smtClean="0">
                <a:solidFill>
                  <a:srgbClr val="3366FF"/>
                </a:solidFill>
              </a:rPr>
              <a:t>. Entidad Socialmente Responsable</a:t>
            </a:r>
          </a:p>
          <a:p>
            <a:pPr marL="285750" indent="-285750">
              <a:buFont typeface="Arial"/>
              <a:buChar char="•"/>
            </a:pPr>
            <a:r>
              <a:rPr lang="es-ES" sz="1600" dirty="0" smtClean="0">
                <a:solidFill>
                  <a:srgbClr val="3366FF"/>
                </a:solidFill>
              </a:rPr>
              <a:t>Evaluaciones de CIEES</a:t>
            </a:r>
          </a:p>
          <a:p>
            <a:endParaRPr lang="es-ES" sz="1600" dirty="0" smtClean="0">
              <a:solidFill>
                <a:srgbClr val="3366FF"/>
              </a:solidFill>
            </a:endParaRPr>
          </a:p>
          <a:p>
            <a:pPr marL="285750" indent="-285750">
              <a:buFont typeface="Arial"/>
              <a:buChar char="•"/>
            </a:pPr>
            <a:endParaRPr lang="es-ES" sz="1600" dirty="0">
              <a:solidFill>
                <a:srgbClr val="3366FF"/>
              </a:solidFill>
            </a:endParaRPr>
          </a:p>
        </p:txBody>
      </p:sp>
      <p:grpSp>
        <p:nvGrpSpPr>
          <p:cNvPr id="6" name="Agrupar 5"/>
          <p:cNvGrpSpPr/>
          <p:nvPr/>
        </p:nvGrpSpPr>
        <p:grpSpPr>
          <a:xfrm>
            <a:off x="711566" y="240249"/>
            <a:ext cx="7597448" cy="830275"/>
            <a:chOff x="748530" y="169522"/>
            <a:chExt cx="7597448" cy="830275"/>
          </a:xfrm>
        </p:grpSpPr>
        <p:pic>
          <p:nvPicPr>
            <p:cNvPr id="7" name="Imagen 6"/>
            <p:cNvPicPr>
              <a:picLocks noChangeAspect="1"/>
            </p:cNvPicPr>
            <p:nvPr/>
          </p:nvPicPr>
          <p:blipFill rotWithShape="1">
            <a:blip r:embed="rId2"/>
            <a:srcRect l="53959"/>
            <a:stretch/>
          </p:blipFill>
          <p:spPr>
            <a:xfrm>
              <a:off x="6444241" y="178131"/>
              <a:ext cx="1901737" cy="772061"/>
            </a:xfrm>
            <a:prstGeom prst="rect">
              <a:avLst/>
            </a:prstGeom>
          </p:spPr>
        </p:pic>
        <p:pic>
          <p:nvPicPr>
            <p:cNvPr id="8" name="Imagen 7"/>
            <p:cNvPicPr>
              <a:picLocks noChangeAspect="1"/>
            </p:cNvPicPr>
            <p:nvPr/>
          </p:nvPicPr>
          <p:blipFill>
            <a:blip r:embed="rId3"/>
            <a:stretch>
              <a:fillRect/>
            </a:stretch>
          </p:blipFill>
          <p:spPr>
            <a:xfrm>
              <a:off x="3329381" y="178131"/>
              <a:ext cx="2660070" cy="821666"/>
            </a:xfrm>
            <a:prstGeom prst="rect">
              <a:avLst/>
            </a:prstGeom>
          </p:spPr>
        </p:pic>
        <p:pic>
          <p:nvPicPr>
            <p:cNvPr id="9" name="Imagen 8"/>
            <p:cNvPicPr>
              <a:picLocks noChangeAspect="1"/>
            </p:cNvPicPr>
            <p:nvPr/>
          </p:nvPicPr>
          <p:blipFill>
            <a:blip r:embed="rId4"/>
            <a:stretch>
              <a:fillRect/>
            </a:stretch>
          </p:blipFill>
          <p:spPr>
            <a:xfrm>
              <a:off x="748530" y="169522"/>
              <a:ext cx="838930" cy="806413"/>
            </a:xfrm>
            <a:prstGeom prst="rect">
              <a:avLst/>
            </a:prstGeom>
          </p:spPr>
        </p:pic>
        <p:pic>
          <p:nvPicPr>
            <p:cNvPr id="10" name="Imagen 9"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11" name="Conector recto 10"/>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3283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3235" y="2832316"/>
            <a:ext cx="4989417" cy="707886"/>
          </a:xfrm>
          <a:prstGeom prst="rect">
            <a:avLst/>
          </a:prstGeom>
          <a:noFill/>
        </p:spPr>
        <p:txBody>
          <a:bodyPr wrap="none" rtlCol="0">
            <a:spAutoFit/>
          </a:bodyPr>
          <a:lstStyle/>
          <a:p>
            <a:r>
              <a:rPr lang="es-ES" sz="4000" b="1" dirty="0" smtClean="0">
                <a:solidFill>
                  <a:schemeClr val="accent5">
                    <a:lumMod val="75000"/>
                  </a:schemeClr>
                </a:solidFill>
              </a:rPr>
              <a:t>Contralor</a:t>
            </a:r>
            <a:r>
              <a:rPr lang="es-ES" sz="4000" b="1" dirty="0" smtClean="0">
                <a:solidFill>
                  <a:schemeClr val="accent5">
                    <a:lumMod val="75000"/>
                  </a:schemeClr>
                </a:solidFill>
              </a:rPr>
              <a:t>ía Social</a:t>
            </a:r>
            <a:endParaRPr lang="es-ES" sz="4000" b="1" dirty="0" smtClean="0">
              <a:solidFill>
                <a:schemeClr val="accent5">
                  <a:lumMod val="75000"/>
                </a:schemeClr>
              </a:solidFill>
            </a:endParaRPr>
          </a:p>
        </p:txBody>
      </p:sp>
      <p:grpSp>
        <p:nvGrpSpPr>
          <p:cNvPr id="3" name="Agrupar 2"/>
          <p:cNvGrpSpPr/>
          <p:nvPr/>
        </p:nvGrpSpPr>
        <p:grpSpPr>
          <a:xfrm>
            <a:off x="711566" y="240249"/>
            <a:ext cx="7597448" cy="830275"/>
            <a:chOff x="748530" y="169522"/>
            <a:chExt cx="7597448" cy="830275"/>
          </a:xfrm>
        </p:grpSpPr>
        <p:pic>
          <p:nvPicPr>
            <p:cNvPr id="4" name="Imagen 3"/>
            <p:cNvPicPr>
              <a:picLocks noChangeAspect="1"/>
            </p:cNvPicPr>
            <p:nvPr/>
          </p:nvPicPr>
          <p:blipFill rotWithShape="1">
            <a:blip r:embed="rId2"/>
            <a:srcRect l="53959"/>
            <a:stretch/>
          </p:blipFill>
          <p:spPr>
            <a:xfrm>
              <a:off x="6444241" y="178131"/>
              <a:ext cx="1901737" cy="772061"/>
            </a:xfrm>
            <a:prstGeom prst="rect">
              <a:avLst/>
            </a:prstGeom>
          </p:spPr>
        </p:pic>
        <p:pic>
          <p:nvPicPr>
            <p:cNvPr id="5" name="Imagen 4"/>
            <p:cNvPicPr>
              <a:picLocks noChangeAspect="1"/>
            </p:cNvPicPr>
            <p:nvPr/>
          </p:nvPicPr>
          <p:blipFill>
            <a:blip r:embed="rId3"/>
            <a:stretch>
              <a:fillRect/>
            </a:stretch>
          </p:blipFill>
          <p:spPr>
            <a:xfrm>
              <a:off x="3329381" y="178131"/>
              <a:ext cx="2660070" cy="821666"/>
            </a:xfrm>
            <a:prstGeom prst="rect">
              <a:avLst/>
            </a:prstGeom>
          </p:spPr>
        </p:pic>
        <p:pic>
          <p:nvPicPr>
            <p:cNvPr id="6" name="Imagen 5"/>
            <p:cNvPicPr>
              <a:picLocks noChangeAspect="1"/>
            </p:cNvPicPr>
            <p:nvPr/>
          </p:nvPicPr>
          <p:blipFill>
            <a:blip r:embed="rId4"/>
            <a:stretch>
              <a:fillRect/>
            </a:stretch>
          </p:blipFill>
          <p:spPr>
            <a:xfrm>
              <a:off x="748530" y="169522"/>
              <a:ext cx="838930" cy="806413"/>
            </a:xfrm>
            <a:prstGeom prst="rect">
              <a:avLst/>
            </a:prstGeom>
          </p:spPr>
        </p:pic>
        <p:pic>
          <p:nvPicPr>
            <p:cNvPr id="7" name="Imagen 6"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8" name="Conector recto 7"/>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22762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11566" y="2023317"/>
            <a:ext cx="7628402" cy="923330"/>
          </a:xfrm>
          <a:prstGeom prst="rect">
            <a:avLst/>
          </a:prstGeom>
          <a:noFill/>
        </p:spPr>
        <p:txBody>
          <a:bodyPr wrap="square" rtlCol="0">
            <a:spAutoFit/>
          </a:bodyPr>
          <a:lstStyle/>
          <a:p>
            <a:pPr algn="just"/>
            <a:r>
              <a:rPr lang="es-ES" b="1" dirty="0" smtClean="0"/>
              <a:t>La Contralor</a:t>
            </a:r>
            <a:r>
              <a:rPr lang="es-ES" b="1" dirty="0" smtClean="0"/>
              <a:t>ía Social establece las bases para la construcción de una cultura de transparencia en las Instituciones de todos los niveles en México</a:t>
            </a:r>
            <a:endParaRPr lang="es-ES" b="1" dirty="0"/>
          </a:p>
        </p:txBody>
      </p:sp>
      <p:grpSp>
        <p:nvGrpSpPr>
          <p:cNvPr id="3" name="Agrupar 2"/>
          <p:cNvGrpSpPr/>
          <p:nvPr/>
        </p:nvGrpSpPr>
        <p:grpSpPr>
          <a:xfrm>
            <a:off x="711566" y="240249"/>
            <a:ext cx="7597448" cy="830275"/>
            <a:chOff x="748530" y="169522"/>
            <a:chExt cx="7597448" cy="830275"/>
          </a:xfrm>
        </p:grpSpPr>
        <p:pic>
          <p:nvPicPr>
            <p:cNvPr id="4" name="Imagen 3"/>
            <p:cNvPicPr>
              <a:picLocks noChangeAspect="1"/>
            </p:cNvPicPr>
            <p:nvPr/>
          </p:nvPicPr>
          <p:blipFill rotWithShape="1">
            <a:blip r:embed="rId2"/>
            <a:srcRect l="53959"/>
            <a:stretch/>
          </p:blipFill>
          <p:spPr>
            <a:xfrm>
              <a:off x="6444241" y="178131"/>
              <a:ext cx="1901737" cy="772061"/>
            </a:xfrm>
            <a:prstGeom prst="rect">
              <a:avLst/>
            </a:prstGeom>
          </p:spPr>
        </p:pic>
        <p:pic>
          <p:nvPicPr>
            <p:cNvPr id="5" name="Imagen 4"/>
            <p:cNvPicPr>
              <a:picLocks noChangeAspect="1"/>
            </p:cNvPicPr>
            <p:nvPr/>
          </p:nvPicPr>
          <p:blipFill>
            <a:blip r:embed="rId3"/>
            <a:stretch>
              <a:fillRect/>
            </a:stretch>
          </p:blipFill>
          <p:spPr>
            <a:xfrm>
              <a:off x="3329381" y="178131"/>
              <a:ext cx="2660070" cy="821666"/>
            </a:xfrm>
            <a:prstGeom prst="rect">
              <a:avLst/>
            </a:prstGeom>
          </p:spPr>
        </p:pic>
        <p:pic>
          <p:nvPicPr>
            <p:cNvPr id="6" name="Imagen 5"/>
            <p:cNvPicPr>
              <a:picLocks noChangeAspect="1"/>
            </p:cNvPicPr>
            <p:nvPr/>
          </p:nvPicPr>
          <p:blipFill>
            <a:blip r:embed="rId4"/>
            <a:stretch>
              <a:fillRect/>
            </a:stretch>
          </p:blipFill>
          <p:spPr>
            <a:xfrm>
              <a:off x="748530" y="169522"/>
              <a:ext cx="838930" cy="806413"/>
            </a:xfrm>
            <a:prstGeom prst="rect">
              <a:avLst/>
            </a:prstGeom>
          </p:spPr>
        </p:pic>
        <p:pic>
          <p:nvPicPr>
            <p:cNvPr id="7" name="Imagen 6"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8" name="Conector recto 7"/>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
        <p:nvSpPr>
          <p:cNvPr id="10" name="CuadroTexto 9"/>
          <p:cNvSpPr txBox="1"/>
          <p:nvPr/>
        </p:nvSpPr>
        <p:spPr>
          <a:xfrm>
            <a:off x="711566" y="3709871"/>
            <a:ext cx="7620534" cy="1200329"/>
          </a:xfrm>
          <a:prstGeom prst="rect">
            <a:avLst/>
          </a:prstGeom>
          <a:noFill/>
        </p:spPr>
        <p:txBody>
          <a:bodyPr wrap="square" rtlCol="0">
            <a:spAutoFit/>
          </a:bodyPr>
          <a:lstStyle/>
          <a:p>
            <a:pPr algn="just"/>
            <a:r>
              <a:rPr lang="es-ES" dirty="0" smtClean="0"/>
              <a:t>Se reconoce  a la CS como el mecanismo de los beneficiarios, de manera organizada, para verificar el cumplimiento de las metas y la correcta aplicaci</a:t>
            </a:r>
            <a:r>
              <a:rPr lang="es-ES" dirty="0" smtClean="0"/>
              <a:t>ón de los recurso públicos asignados a los programas de desarrollo social   </a:t>
            </a:r>
            <a:r>
              <a:rPr lang="es-ES" sz="1400" b="1" dirty="0" smtClean="0">
                <a:solidFill>
                  <a:schemeClr val="bg1">
                    <a:lumMod val="65000"/>
                  </a:schemeClr>
                </a:solidFill>
              </a:rPr>
              <a:t>Artículo 69 </a:t>
            </a:r>
            <a:r>
              <a:rPr lang="mr-IN" sz="1400" b="1" dirty="0" smtClean="0">
                <a:solidFill>
                  <a:schemeClr val="bg1">
                    <a:lumMod val="65000"/>
                  </a:schemeClr>
                </a:solidFill>
              </a:rPr>
              <a:t>–</a:t>
            </a:r>
            <a:r>
              <a:rPr lang="es-ES" sz="1400" b="1" dirty="0" smtClean="0">
                <a:solidFill>
                  <a:schemeClr val="bg1">
                    <a:lumMod val="65000"/>
                  </a:schemeClr>
                </a:solidFill>
              </a:rPr>
              <a:t> Ley General de Desarrollo Social</a:t>
            </a:r>
            <a:r>
              <a:rPr lang="es-ES" sz="1400" b="1" dirty="0" smtClean="0">
                <a:solidFill>
                  <a:schemeClr val="bg1">
                    <a:lumMod val="65000"/>
                  </a:schemeClr>
                </a:solidFill>
              </a:rPr>
              <a:t> </a:t>
            </a:r>
            <a:endParaRPr lang="es-ES" b="1" dirty="0">
              <a:solidFill>
                <a:schemeClr val="bg1">
                  <a:lumMod val="65000"/>
                </a:schemeClr>
              </a:solidFill>
            </a:endParaRPr>
          </a:p>
        </p:txBody>
      </p:sp>
    </p:spTree>
    <p:extLst>
      <p:ext uri="{BB962C8B-B14F-4D97-AF65-F5344CB8AC3E}">
        <p14:creationId xmlns:p14="http://schemas.microsoft.com/office/powerpoint/2010/main" val="2522171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685908" y="1814044"/>
            <a:ext cx="7620534" cy="3600986"/>
          </a:xfrm>
          <a:prstGeom prst="rect">
            <a:avLst/>
          </a:prstGeom>
          <a:noFill/>
        </p:spPr>
        <p:txBody>
          <a:bodyPr wrap="square" rtlCol="0">
            <a:spAutoFit/>
          </a:bodyPr>
          <a:lstStyle/>
          <a:p>
            <a:pPr algn="just"/>
            <a:r>
              <a:rPr lang="es-ES" dirty="0" smtClean="0"/>
              <a:t>Funciones de la CS</a:t>
            </a:r>
          </a:p>
          <a:p>
            <a:pPr algn="just"/>
            <a:endParaRPr lang="es-ES" sz="1400" b="1" dirty="0">
              <a:solidFill>
                <a:schemeClr val="bg1">
                  <a:lumMod val="65000"/>
                </a:schemeClr>
              </a:solidFill>
            </a:endParaRPr>
          </a:p>
          <a:p>
            <a:pPr marL="285750" indent="-285750" algn="just">
              <a:buFontTx/>
              <a:buChar char="-"/>
            </a:pPr>
            <a:r>
              <a:rPr lang="es-ES" sz="1400" b="1" dirty="0" smtClean="0"/>
              <a:t>Solicitar la información necesaria para el desempeño de sus funciones.</a:t>
            </a:r>
          </a:p>
          <a:p>
            <a:pPr marL="285750" indent="-285750" algn="just">
              <a:buFontTx/>
              <a:buChar char="-"/>
            </a:pPr>
            <a:endParaRPr lang="es-ES" sz="1400" b="1" dirty="0" smtClean="0"/>
          </a:p>
          <a:p>
            <a:pPr marL="285750" indent="-285750" algn="just">
              <a:buFontTx/>
              <a:buChar char="-"/>
            </a:pPr>
            <a:r>
              <a:rPr lang="es-ES" sz="1400" b="1" dirty="0" smtClean="0"/>
              <a:t>Vigilar el ejercicio de los recursos públicos y la aplicación de los programas de desarrollo social.</a:t>
            </a:r>
          </a:p>
          <a:p>
            <a:pPr marL="285750" indent="-285750" algn="just">
              <a:buFontTx/>
              <a:buChar char="-"/>
            </a:pPr>
            <a:endParaRPr lang="es-ES" sz="1400" b="1" dirty="0" smtClean="0"/>
          </a:p>
          <a:p>
            <a:pPr marL="285750" indent="-285750" algn="just">
              <a:buFontTx/>
              <a:buChar char="-"/>
            </a:pPr>
            <a:r>
              <a:rPr lang="es-ES" sz="1400" b="1" dirty="0" smtClean="0"/>
              <a:t>Emitir informes sobre el desempeño de los programas y ejecución de los recursos públicos.</a:t>
            </a:r>
          </a:p>
          <a:p>
            <a:pPr marL="285750" indent="-285750" algn="just">
              <a:buFontTx/>
              <a:buChar char="-"/>
            </a:pPr>
            <a:endParaRPr lang="es-ES" sz="1400" b="1" dirty="0" smtClean="0"/>
          </a:p>
          <a:p>
            <a:pPr marL="285750" indent="-285750" algn="just">
              <a:buFontTx/>
              <a:buChar char="-"/>
            </a:pPr>
            <a:r>
              <a:rPr lang="es-ES" sz="1400" b="1" dirty="0" smtClean="0"/>
              <a:t>Atender e investigar las quejas y denuncias.</a:t>
            </a:r>
          </a:p>
          <a:p>
            <a:pPr marL="285750" indent="-285750" algn="just">
              <a:buFontTx/>
              <a:buChar char="-"/>
            </a:pPr>
            <a:endParaRPr lang="es-ES" sz="1400" b="1" dirty="0" smtClean="0"/>
          </a:p>
          <a:p>
            <a:pPr marL="285750" indent="-285750" algn="just">
              <a:buFontTx/>
              <a:buChar char="-"/>
            </a:pPr>
            <a:r>
              <a:rPr lang="es-ES" sz="1400" b="1" dirty="0" smtClean="0"/>
              <a:t>Presentar ante la autoridad competente las quejas denuncias que puedan dar lugar al </a:t>
            </a:r>
            <a:r>
              <a:rPr lang="es-ES" sz="1400" b="1" dirty="0" err="1" smtClean="0"/>
              <a:t>fincamiento</a:t>
            </a:r>
            <a:r>
              <a:rPr lang="es-ES" sz="1400" b="1" dirty="0" smtClean="0"/>
              <a:t> de responsabilidades.</a:t>
            </a:r>
          </a:p>
          <a:p>
            <a:pPr marL="285750" indent="-285750" algn="just">
              <a:buFontTx/>
              <a:buChar char="-"/>
            </a:pPr>
            <a:endParaRPr lang="es-ES" sz="1400" b="1" dirty="0">
              <a:solidFill>
                <a:schemeClr val="bg1">
                  <a:lumMod val="65000"/>
                </a:schemeClr>
              </a:solidFill>
            </a:endParaRPr>
          </a:p>
          <a:p>
            <a:pPr algn="just"/>
            <a:r>
              <a:rPr lang="es-ES" sz="1400" b="1" dirty="0" smtClean="0">
                <a:solidFill>
                  <a:schemeClr val="bg1">
                    <a:lumMod val="65000"/>
                  </a:schemeClr>
                </a:solidFill>
              </a:rPr>
              <a:t>							Artículo 71 </a:t>
            </a:r>
            <a:r>
              <a:rPr lang="mr-IN" sz="1400" b="1" dirty="0" smtClean="0">
                <a:solidFill>
                  <a:schemeClr val="bg1">
                    <a:lumMod val="65000"/>
                  </a:schemeClr>
                </a:solidFill>
              </a:rPr>
              <a:t>–</a:t>
            </a:r>
            <a:r>
              <a:rPr lang="es-ES" sz="1400" b="1" dirty="0" smtClean="0">
                <a:solidFill>
                  <a:schemeClr val="bg1">
                    <a:lumMod val="65000"/>
                  </a:schemeClr>
                </a:solidFill>
              </a:rPr>
              <a:t> Ley General de Desarrollo Social</a:t>
            </a:r>
            <a:r>
              <a:rPr lang="es-ES" sz="1400" b="1" dirty="0" smtClean="0">
                <a:solidFill>
                  <a:schemeClr val="bg1">
                    <a:lumMod val="65000"/>
                  </a:schemeClr>
                </a:solidFill>
              </a:rPr>
              <a:t> </a:t>
            </a:r>
            <a:endParaRPr lang="es-ES" b="1" dirty="0">
              <a:solidFill>
                <a:schemeClr val="bg1">
                  <a:lumMod val="65000"/>
                </a:schemeClr>
              </a:solidFill>
            </a:endParaRPr>
          </a:p>
        </p:txBody>
      </p:sp>
      <p:grpSp>
        <p:nvGrpSpPr>
          <p:cNvPr id="4" name="Agrupar 3"/>
          <p:cNvGrpSpPr/>
          <p:nvPr/>
        </p:nvGrpSpPr>
        <p:grpSpPr>
          <a:xfrm>
            <a:off x="711566" y="240249"/>
            <a:ext cx="7597448" cy="830275"/>
            <a:chOff x="748530" y="169522"/>
            <a:chExt cx="7597448" cy="830275"/>
          </a:xfrm>
        </p:grpSpPr>
        <p:pic>
          <p:nvPicPr>
            <p:cNvPr id="5" name="Imagen 4"/>
            <p:cNvPicPr>
              <a:picLocks noChangeAspect="1"/>
            </p:cNvPicPr>
            <p:nvPr/>
          </p:nvPicPr>
          <p:blipFill rotWithShape="1">
            <a:blip r:embed="rId2"/>
            <a:srcRect l="53959"/>
            <a:stretch/>
          </p:blipFill>
          <p:spPr>
            <a:xfrm>
              <a:off x="6444241" y="178131"/>
              <a:ext cx="1901737" cy="772061"/>
            </a:xfrm>
            <a:prstGeom prst="rect">
              <a:avLst/>
            </a:prstGeom>
          </p:spPr>
        </p:pic>
        <p:pic>
          <p:nvPicPr>
            <p:cNvPr id="6" name="Imagen 5"/>
            <p:cNvPicPr>
              <a:picLocks noChangeAspect="1"/>
            </p:cNvPicPr>
            <p:nvPr/>
          </p:nvPicPr>
          <p:blipFill>
            <a:blip r:embed="rId3"/>
            <a:stretch>
              <a:fillRect/>
            </a:stretch>
          </p:blipFill>
          <p:spPr>
            <a:xfrm>
              <a:off x="3329381" y="178131"/>
              <a:ext cx="2660070" cy="821666"/>
            </a:xfrm>
            <a:prstGeom prst="rect">
              <a:avLst/>
            </a:prstGeom>
          </p:spPr>
        </p:pic>
        <p:pic>
          <p:nvPicPr>
            <p:cNvPr id="7" name="Imagen 6"/>
            <p:cNvPicPr>
              <a:picLocks noChangeAspect="1"/>
            </p:cNvPicPr>
            <p:nvPr/>
          </p:nvPicPr>
          <p:blipFill>
            <a:blip r:embed="rId4"/>
            <a:stretch>
              <a:fillRect/>
            </a:stretch>
          </p:blipFill>
          <p:spPr>
            <a:xfrm>
              <a:off x="748530" y="169522"/>
              <a:ext cx="838930" cy="806413"/>
            </a:xfrm>
            <a:prstGeom prst="rect">
              <a:avLst/>
            </a:prstGeom>
          </p:spPr>
        </p:pic>
        <p:pic>
          <p:nvPicPr>
            <p:cNvPr id="8" name="Imagen 7"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9" name="Conector recto 8"/>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1953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3235" y="2858059"/>
            <a:ext cx="7775886" cy="707886"/>
          </a:xfrm>
          <a:prstGeom prst="rect">
            <a:avLst/>
          </a:prstGeom>
          <a:noFill/>
        </p:spPr>
        <p:txBody>
          <a:bodyPr wrap="none" rtlCol="0">
            <a:spAutoFit/>
          </a:bodyPr>
          <a:lstStyle/>
          <a:p>
            <a:r>
              <a:rPr lang="es-ES" sz="4000" b="1" dirty="0" smtClean="0">
                <a:solidFill>
                  <a:schemeClr val="accent5">
                    <a:lumMod val="75000"/>
                  </a:schemeClr>
                </a:solidFill>
              </a:rPr>
              <a:t>Comit</a:t>
            </a:r>
            <a:r>
              <a:rPr lang="es-ES" sz="4000" b="1" dirty="0" smtClean="0">
                <a:solidFill>
                  <a:schemeClr val="accent5">
                    <a:lumMod val="75000"/>
                  </a:schemeClr>
                </a:solidFill>
              </a:rPr>
              <a:t>é de </a:t>
            </a:r>
            <a:r>
              <a:rPr lang="es-ES" sz="4000" b="1" dirty="0" smtClean="0">
                <a:solidFill>
                  <a:schemeClr val="accent5">
                    <a:lumMod val="75000"/>
                  </a:schemeClr>
                </a:solidFill>
              </a:rPr>
              <a:t>Contralor</a:t>
            </a:r>
            <a:r>
              <a:rPr lang="es-ES" sz="4000" b="1" dirty="0" smtClean="0">
                <a:solidFill>
                  <a:schemeClr val="accent5">
                    <a:lumMod val="75000"/>
                  </a:schemeClr>
                </a:solidFill>
              </a:rPr>
              <a:t>ía Social</a:t>
            </a:r>
            <a:endParaRPr lang="es-ES" sz="4000" b="1" dirty="0" smtClean="0">
              <a:solidFill>
                <a:schemeClr val="accent5">
                  <a:lumMod val="75000"/>
                </a:schemeClr>
              </a:solidFill>
            </a:endParaRPr>
          </a:p>
        </p:txBody>
      </p:sp>
      <p:grpSp>
        <p:nvGrpSpPr>
          <p:cNvPr id="3" name="Agrupar 2"/>
          <p:cNvGrpSpPr/>
          <p:nvPr/>
        </p:nvGrpSpPr>
        <p:grpSpPr>
          <a:xfrm>
            <a:off x="711566" y="240249"/>
            <a:ext cx="7597448" cy="830275"/>
            <a:chOff x="748530" y="169522"/>
            <a:chExt cx="7597448" cy="830275"/>
          </a:xfrm>
        </p:grpSpPr>
        <p:pic>
          <p:nvPicPr>
            <p:cNvPr id="4" name="Imagen 3"/>
            <p:cNvPicPr>
              <a:picLocks noChangeAspect="1"/>
            </p:cNvPicPr>
            <p:nvPr/>
          </p:nvPicPr>
          <p:blipFill rotWithShape="1">
            <a:blip r:embed="rId2"/>
            <a:srcRect l="53959"/>
            <a:stretch/>
          </p:blipFill>
          <p:spPr>
            <a:xfrm>
              <a:off x="6444241" y="178131"/>
              <a:ext cx="1901737" cy="772061"/>
            </a:xfrm>
            <a:prstGeom prst="rect">
              <a:avLst/>
            </a:prstGeom>
          </p:spPr>
        </p:pic>
        <p:pic>
          <p:nvPicPr>
            <p:cNvPr id="5" name="Imagen 4"/>
            <p:cNvPicPr>
              <a:picLocks noChangeAspect="1"/>
            </p:cNvPicPr>
            <p:nvPr/>
          </p:nvPicPr>
          <p:blipFill>
            <a:blip r:embed="rId3"/>
            <a:stretch>
              <a:fillRect/>
            </a:stretch>
          </p:blipFill>
          <p:spPr>
            <a:xfrm>
              <a:off x="3329381" y="178131"/>
              <a:ext cx="2660070" cy="821666"/>
            </a:xfrm>
            <a:prstGeom prst="rect">
              <a:avLst/>
            </a:prstGeom>
          </p:spPr>
        </p:pic>
        <p:pic>
          <p:nvPicPr>
            <p:cNvPr id="6" name="Imagen 5"/>
            <p:cNvPicPr>
              <a:picLocks noChangeAspect="1"/>
            </p:cNvPicPr>
            <p:nvPr/>
          </p:nvPicPr>
          <p:blipFill>
            <a:blip r:embed="rId4"/>
            <a:stretch>
              <a:fillRect/>
            </a:stretch>
          </p:blipFill>
          <p:spPr>
            <a:xfrm>
              <a:off x="748530" y="169522"/>
              <a:ext cx="838930" cy="806413"/>
            </a:xfrm>
            <a:prstGeom prst="rect">
              <a:avLst/>
            </a:prstGeom>
          </p:spPr>
        </p:pic>
        <p:pic>
          <p:nvPicPr>
            <p:cNvPr id="7" name="Imagen 6"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8" name="Conector recto 7"/>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54655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66669" y="1930511"/>
            <a:ext cx="7379556" cy="313932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s-ES_tradnl" dirty="0">
                <a:solidFill>
                  <a:schemeClr val="tx1"/>
                </a:solidFill>
              </a:rPr>
              <a:t>La Secretaría de Educación Pública (SEP), ha fomentado en las Instituciones de Educación Superior (IES), la formulación del Programa de Fortalecimiento de la Calidad Educativa (PFCE), con el propósito de que las IES alcancen la acreditación de sus Programas Educativos,  mejoren el nivel de capacidad y competitividad académica, la consolidación de los Cuerpos Académicos y sus líneas de generación y aplicación del conocimiento y la certificación de sus procesos de gestión.  Por la importancia de lo anterior, es importante crear el </a:t>
            </a:r>
            <a:r>
              <a:rPr lang="es-ES_tradnl" b="1" dirty="0">
                <a:solidFill>
                  <a:srgbClr val="3366FF"/>
                </a:solidFill>
              </a:rPr>
              <a:t>Comité de Contraloría Social </a:t>
            </a:r>
            <a:r>
              <a:rPr lang="es-ES_tradnl" dirty="0">
                <a:solidFill>
                  <a:schemeClr val="tx1"/>
                </a:solidFill>
              </a:rPr>
              <a:t>cuyo objetivo es planear, operar y dar seguimiento a las actividades de supervisión y vigilancia de los recursos del PFCE 2017. </a:t>
            </a:r>
            <a:endParaRPr lang="es-ES" dirty="0">
              <a:solidFill>
                <a:schemeClr val="tx1"/>
              </a:solidFill>
            </a:endParaRPr>
          </a:p>
        </p:txBody>
      </p:sp>
      <p:grpSp>
        <p:nvGrpSpPr>
          <p:cNvPr id="4" name="Agrupar 3"/>
          <p:cNvGrpSpPr/>
          <p:nvPr/>
        </p:nvGrpSpPr>
        <p:grpSpPr>
          <a:xfrm>
            <a:off x="711566" y="240249"/>
            <a:ext cx="7597448" cy="830275"/>
            <a:chOff x="748530" y="169522"/>
            <a:chExt cx="7597448" cy="830275"/>
          </a:xfrm>
        </p:grpSpPr>
        <p:pic>
          <p:nvPicPr>
            <p:cNvPr id="5" name="Imagen 4"/>
            <p:cNvPicPr>
              <a:picLocks noChangeAspect="1"/>
            </p:cNvPicPr>
            <p:nvPr/>
          </p:nvPicPr>
          <p:blipFill rotWithShape="1">
            <a:blip r:embed="rId2"/>
            <a:srcRect l="53959"/>
            <a:stretch/>
          </p:blipFill>
          <p:spPr>
            <a:xfrm>
              <a:off x="6444241" y="178131"/>
              <a:ext cx="1901737" cy="772061"/>
            </a:xfrm>
            <a:prstGeom prst="rect">
              <a:avLst/>
            </a:prstGeom>
          </p:spPr>
        </p:pic>
        <p:pic>
          <p:nvPicPr>
            <p:cNvPr id="6" name="Imagen 5"/>
            <p:cNvPicPr>
              <a:picLocks noChangeAspect="1"/>
            </p:cNvPicPr>
            <p:nvPr/>
          </p:nvPicPr>
          <p:blipFill>
            <a:blip r:embed="rId3"/>
            <a:stretch>
              <a:fillRect/>
            </a:stretch>
          </p:blipFill>
          <p:spPr>
            <a:xfrm>
              <a:off x="3329381" y="178131"/>
              <a:ext cx="2660070" cy="821666"/>
            </a:xfrm>
            <a:prstGeom prst="rect">
              <a:avLst/>
            </a:prstGeom>
          </p:spPr>
        </p:pic>
        <p:pic>
          <p:nvPicPr>
            <p:cNvPr id="7" name="Imagen 6"/>
            <p:cNvPicPr>
              <a:picLocks noChangeAspect="1"/>
            </p:cNvPicPr>
            <p:nvPr/>
          </p:nvPicPr>
          <p:blipFill>
            <a:blip r:embed="rId4"/>
            <a:stretch>
              <a:fillRect/>
            </a:stretch>
          </p:blipFill>
          <p:spPr>
            <a:xfrm>
              <a:off x="748530" y="169522"/>
              <a:ext cx="838930" cy="806413"/>
            </a:xfrm>
            <a:prstGeom prst="rect">
              <a:avLst/>
            </a:prstGeom>
          </p:spPr>
        </p:pic>
        <p:pic>
          <p:nvPicPr>
            <p:cNvPr id="8" name="Imagen 7" descr="logo utzac sin fond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8501" y="308897"/>
              <a:ext cx="563460" cy="555486"/>
            </a:xfrm>
            <a:prstGeom prst="rect">
              <a:avLst/>
            </a:prstGeom>
          </p:spPr>
        </p:pic>
      </p:grpSp>
      <p:cxnSp>
        <p:nvCxnSpPr>
          <p:cNvPr id="9" name="Conector recto 8"/>
          <p:cNvCxnSpPr/>
          <p:nvPr/>
        </p:nvCxnSpPr>
        <p:spPr>
          <a:xfrm>
            <a:off x="326073" y="1070524"/>
            <a:ext cx="8177579" cy="0"/>
          </a:xfrm>
          <a:prstGeom prst="line">
            <a:avLst/>
          </a:prstGeom>
          <a:ln w="6350" cmpd="sng">
            <a:solidFill>
              <a:srgbClr val="008000"/>
            </a:solidFill>
            <a:prstDash val="soli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1913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Cívico.thmx</Template>
  <TotalTime>338</TotalTime>
  <Words>751</Words>
  <Application>Microsoft Macintosh PowerPoint</Application>
  <PresentationFormat>Presentación en pantalla (4:3)</PresentationFormat>
  <Paragraphs>93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Cívico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UTZAC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Tirzo Noel Pacheco Delgado</dc:creator>
  <cp:lastModifiedBy>Tirzo Noel Pacheco Delgado</cp:lastModifiedBy>
  <cp:revision>19</cp:revision>
  <dcterms:created xsi:type="dcterms:W3CDTF">2018-07-02T16:27:52Z</dcterms:created>
  <dcterms:modified xsi:type="dcterms:W3CDTF">2018-07-02T22:06:48Z</dcterms:modified>
</cp:coreProperties>
</file>