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61" r:id="rId4"/>
    <p:sldId id="267" r:id="rId5"/>
    <p:sldId id="266" r:id="rId6"/>
    <p:sldId id="274" r:id="rId7"/>
    <p:sldId id="264" r:id="rId8"/>
    <p:sldId id="257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9"/>
    <p:restoredTop sz="94669"/>
  </p:normalViewPr>
  <p:slideViewPr>
    <p:cSldViewPr snapToGrid="0" snapToObjects="1">
      <p:cViewPr varScale="1">
        <p:scale>
          <a:sx n="130" d="100"/>
          <a:sy n="130" d="100"/>
        </p:scale>
        <p:origin x="-120" y="-1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18350-1AC0-9149-8F7A-5F8F26D413D2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27F4036-7018-2A4A-8F57-77BCCA8822F1}">
      <dgm:prSet phldrT="[Texto]" custT="1"/>
      <dgm:spPr/>
      <dgm:t>
        <a:bodyPr/>
        <a:lstStyle/>
        <a:p>
          <a:r>
            <a:rPr lang="es-ES" sz="2000" dirty="0"/>
            <a:t>Los materiales de capacitación son elaborados por el Enlace de CS para el Comité</a:t>
          </a:r>
        </a:p>
      </dgm:t>
    </dgm:pt>
    <dgm:pt modelId="{0ED32269-3562-FF4A-88E1-9DB44C86ED32}" type="parTrans" cxnId="{6E653B52-5A0B-4B4D-974A-1B3B602A3D5C}">
      <dgm:prSet/>
      <dgm:spPr/>
      <dgm:t>
        <a:bodyPr/>
        <a:lstStyle/>
        <a:p>
          <a:endParaRPr lang="es-ES" sz="2400"/>
        </a:p>
      </dgm:t>
    </dgm:pt>
    <dgm:pt modelId="{EE3403A8-E532-B04D-AFCD-B793C2456957}" type="sibTrans" cxnId="{6E653B52-5A0B-4B4D-974A-1B3B602A3D5C}">
      <dgm:prSet/>
      <dgm:spPr/>
      <dgm:t>
        <a:bodyPr/>
        <a:lstStyle/>
        <a:p>
          <a:endParaRPr lang="es-ES" sz="2400"/>
        </a:p>
      </dgm:t>
    </dgm:pt>
    <dgm:pt modelId="{21B2349D-34E2-4C48-9133-E0B311B0AE43}">
      <dgm:prSet phldrT="[Texto]" custT="1"/>
      <dgm:spPr/>
      <dgm:t>
        <a:bodyPr/>
        <a:lstStyle/>
        <a:p>
          <a:r>
            <a:rPr lang="es-ES" sz="2000" dirty="0"/>
            <a:t>Se sugiere una presentación en </a:t>
          </a:r>
          <a:r>
            <a:rPr lang="es-ES" sz="2000" dirty="0" err="1"/>
            <a:t>Powerpoint</a:t>
          </a:r>
          <a:endParaRPr lang="es-ES" sz="2000" dirty="0"/>
        </a:p>
      </dgm:t>
    </dgm:pt>
    <dgm:pt modelId="{0FBE3A7B-A083-A24F-9D2F-9D54E0F2DDAE}" type="parTrans" cxnId="{563ACA8E-6C89-4043-8C39-2D69FACDFCBC}">
      <dgm:prSet/>
      <dgm:spPr/>
      <dgm:t>
        <a:bodyPr/>
        <a:lstStyle/>
        <a:p>
          <a:endParaRPr lang="es-ES" sz="2400"/>
        </a:p>
      </dgm:t>
    </dgm:pt>
    <dgm:pt modelId="{F58FAAC4-6933-6F4C-A025-64E3CF5AB0A1}" type="sibTrans" cxnId="{563ACA8E-6C89-4043-8C39-2D69FACDFCBC}">
      <dgm:prSet/>
      <dgm:spPr/>
      <dgm:t>
        <a:bodyPr/>
        <a:lstStyle/>
        <a:p>
          <a:endParaRPr lang="es-ES" sz="2400"/>
        </a:p>
      </dgm:t>
    </dgm:pt>
    <dgm:pt modelId="{4A7B2CD0-345C-0946-9918-7592400CA2C9}">
      <dgm:prSet phldrT="[Texto]" custT="1"/>
      <dgm:spPr/>
      <dgm:t>
        <a:bodyPr/>
        <a:lstStyle/>
        <a:p>
          <a:r>
            <a:rPr lang="es-ES" sz="2000" dirty="0"/>
            <a:t>Pueden tomar como base las presentaciones de la instancia normativa, sin embargo deberán elaborar los propios</a:t>
          </a:r>
        </a:p>
      </dgm:t>
    </dgm:pt>
    <dgm:pt modelId="{71EA05FA-72E3-F749-84CD-793D43CBB96F}" type="parTrans" cxnId="{8CE304F0-D1C7-A34E-BC59-7B9DF4AFDE7B}">
      <dgm:prSet/>
      <dgm:spPr/>
      <dgm:t>
        <a:bodyPr/>
        <a:lstStyle/>
        <a:p>
          <a:endParaRPr lang="es-ES" sz="2400"/>
        </a:p>
      </dgm:t>
    </dgm:pt>
    <dgm:pt modelId="{8BD5C3DB-7E62-1342-B3E2-B8E76CB6E427}" type="sibTrans" cxnId="{8CE304F0-D1C7-A34E-BC59-7B9DF4AFDE7B}">
      <dgm:prSet/>
      <dgm:spPr/>
      <dgm:t>
        <a:bodyPr/>
        <a:lstStyle/>
        <a:p>
          <a:endParaRPr lang="es-ES" sz="2400"/>
        </a:p>
      </dgm:t>
    </dgm:pt>
    <dgm:pt modelId="{4D423581-F6BF-D140-A9D4-763949AC01D0}">
      <dgm:prSet phldrT="[Texto]" custT="1"/>
      <dgm:spPr/>
      <dgm:t>
        <a:bodyPr/>
        <a:lstStyle/>
        <a:p>
          <a:r>
            <a:rPr lang="es-ES" sz="2000" dirty="0"/>
            <a:t>Los materiales de difusión son elaborados por el enlace de CS y el Comité para los beneficiados</a:t>
          </a:r>
        </a:p>
      </dgm:t>
    </dgm:pt>
    <dgm:pt modelId="{B7A993BD-8164-7146-9363-13CB7C0390E5}" type="parTrans" cxnId="{C7D69154-5885-6B40-BCA3-5DA0642408E5}">
      <dgm:prSet/>
      <dgm:spPr/>
      <dgm:t>
        <a:bodyPr/>
        <a:lstStyle/>
        <a:p>
          <a:endParaRPr lang="es-ES" sz="2400"/>
        </a:p>
      </dgm:t>
    </dgm:pt>
    <dgm:pt modelId="{9C785F1A-D67B-D04B-9F1D-DD755C62F3B8}" type="sibTrans" cxnId="{C7D69154-5885-6B40-BCA3-5DA0642408E5}">
      <dgm:prSet/>
      <dgm:spPr/>
      <dgm:t>
        <a:bodyPr/>
        <a:lstStyle/>
        <a:p>
          <a:endParaRPr lang="es-ES" sz="2400"/>
        </a:p>
      </dgm:t>
    </dgm:pt>
    <dgm:pt modelId="{4E93DB0D-384E-B943-98E9-2FAA2E4ECAD0}">
      <dgm:prSet phldrT="[Texto]" custT="1"/>
      <dgm:spPr/>
      <dgm:t>
        <a:bodyPr/>
        <a:lstStyle/>
        <a:p>
          <a:r>
            <a:rPr lang="es-ES" sz="2000" dirty="0"/>
            <a:t>Se levantará una minuta de reunión (anexo 3), cuyo objetivo será (Reunir al comité con el Enlace de CS para elaborar materiales de difusión)</a:t>
          </a:r>
        </a:p>
      </dgm:t>
    </dgm:pt>
    <dgm:pt modelId="{2E571C99-EA47-654F-BF38-60CC82EED637}" type="parTrans" cxnId="{55558C68-C814-1C4D-BCC7-7A9A8CE745B9}">
      <dgm:prSet/>
      <dgm:spPr/>
      <dgm:t>
        <a:bodyPr/>
        <a:lstStyle/>
        <a:p>
          <a:endParaRPr lang="es-ES" sz="2400"/>
        </a:p>
      </dgm:t>
    </dgm:pt>
    <dgm:pt modelId="{3FD3C5B1-E465-A84D-91EE-1726CB1B35B7}" type="sibTrans" cxnId="{55558C68-C814-1C4D-BCC7-7A9A8CE745B9}">
      <dgm:prSet/>
      <dgm:spPr/>
      <dgm:t>
        <a:bodyPr/>
        <a:lstStyle/>
        <a:p>
          <a:endParaRPr lang="es-ES" sz="2400"/>
        </a:p>
      </dgm:t>
    </dgm:pt>
    <dgm:pt modelId="{7B286FCA-5683-BF4C-9242-DE2F1EA8A6C1}">
      <dgm:prSet phldrT="[Texto]" custT="1"/>
      <dgm:spPr/>
      <dgm:t>
        <a:bodyPr/>
        <a:lstStyle/>
        <a:p>
          <a:r>
            <a:rPr lang="es-ES" sz="2000" dirty="0"/>
            <a:t>Subir la minuta al SICS</a:t>
          </a:r>
        </a:p>
      </dgm:t>
    </dgm:pt>
    <dgm:pt modelId="{04CC730B-1D05-2B48-A675-4A0F6C1604F0}" type="parTrans" cxnId="{1C208159-E9F2-2943-8714-6DE2B1A0C852}">
      <dgm:prSet/>
      <dgm:spPr/>
      <dgm:t>
        <a:bodyPr/>
        <a:lstStyle/>
        <a:p>
          <a:endParaRPr lang="es-ES" sz="2400"/>
        </a:p>
      </dgm:t>
    </dgm:pt>
    <dgm:pt modelId="{2A9538AE-DFB2-2F4F-B4BB-73ED9D0F67F8}" type="sibTrans" cxnId="{1C208159-E9F2-2943-8714-6DE2B1A0C852}">
      <dgm:prSet/>
      <dgm:spPr/>
      <dgm:t>
        <a:bodyPr/>
        <a:lstStyle/>
        <a:p>
          <a:endParaRPr lang="es-ES" sz="2400"/>
        </a:p>
      </dgm:t>
    </dgm:pt>
    <dgm:pt modelId="{7A219AE4-8BDC-2A49-8660-1DB95D0B5755}" type="pres">
      <dgm:prSet presAssocID="{9FC18350-1AC0-9149-8F7A-5F8F26D413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A178A-8CC2-4F46-B4F6-88163F56F4DC}" type="pres">
      <dgm:prSet presAssocID="{727F4036-7018-2A4A-8F57-77BCCA8822F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B2F12-8D10-C249-BCCF-0E3647D35110}" type="pres">
      <dgm:prSet presAssocID="{EE3403A8-E532-B04D-AFCD-B793C2456957}" presName="sibTrans" presStyleCnt="0"/>
      <dgm:spPr/>
    </dgm:pt>
    <dgm:pt modelId="{F18F059D-5963-5643-807E-C4B812AC2E33}" type="pres">
      <dgm:prSet presAssocID="{21B2349D-34E2-4C48-9133-E0B311B0AE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5D038-7A5A-DF49-B4F3-0E88285D5A84}" type="pres">
      <dgm:prSet presAssocID="{F58FAAC4-6933-6F4C-A025-64E3CF5AB0A1}" presName="sibTrans" presStyleCnt="0"/>
      <dgm:spPr/>
    </dgm:pt>
    <dgm:pt modelId="{6AE9A8E5-76D7-1246-BD02-26C2E765A10A}" type="pres">
      <dgm:prSet presAssocID="{4A7B2CD0-345C-0946-9918-7592400CA2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75C32-F4EC-0C40-A51F-1B8DBC02A9AD}" type="pres">
      <dgm:prSet presAssocID="{8BD5C3DB-7E62-1342-B3E2-B8E76CB6E427}" presName="sibTrans" presStyleCnt="0"/>
      <dgm:spPr/>
    </dgm:pt>
    <dgm:pt modelId="{41C9465B-CCD3-A64B-89B4-36D4E1DF0DD7}" type="pres">
      <dgm:prSet presAssocID="{4D423581-F6BF-D140-A9D4-763949AC01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356BE-0E59-7644-A9CE-3276A21D1BD7}" type="pres">
      <dgm:prSet presAssocID="{9C785F1A-D67B-D04B-9F1D-DD755C62F3B8}" presName="sibTrans" presStyleCnt="0"/>
      <dgm:spPr/>
    </dgm:pt>
    <dgm:pt modelId="{2C6054D7-92B7-5A46-8E6E-8DE5CD25699B}" type="pres">
      <dgm:prSet presAssocID="{4E93DB0D-384E-B943-98E9-2FAA2E4ECA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4B357-60BC-734B-8F39-8913A140AC95}" type="pres">
      <dgm:prSet presAssocID="{3FD3C5B1-E465-A84D-91EE-1726CB1B35B7}" presName="sibTrans" presStyleCnt="0"/>
      <dgm:spPr/>
    </dgm:pt>
    <dgm:pt modelId="{944F8F62-EDBD-2741-929A-0C6830A7BECA}" type="pres">
      <dgm:prSet presAssocID="{7B286FCA-5683-BF4C-9242-DE2F1EA8A6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58C68-C814-1C4D-BCC7-7A9A8CE745B9}" srcId="{9FC18350-1AC0-9149-8F7A-5F8F26D413D2}" destId="{4E93DB0D-384E-B943-98E9-2FAA2E4ECAD0}" srcOrd="4" destOrd="0" parTransId="{2E571C99-EA47-654F-BF38-60CC82EED637}" sibTransId="{3FD3C5B1-E465-A84D-91EE-1726CB1B35B7}"/>
    <dgm:cxn modelId="{6E653B52-5A0B-4B4D-974A-1B3B602A3D5C}" srcId="{9FC18350-1AC0-9149-8F7A-5F8F26D413D2}" destId="{727F4036-7018-2A4A-8F57-77BCCA8822F1}" srcOrd="0" destOrd="0" parTransId="{0ED32269-3562-FF4A-88E1-9DB44C86ED32}" sibTransId="{EE3403A8-E532-B04D-AFCD-B793C2456957}"/>
    <dgm:cxn modelId="{C7D69154-5885-6B40-BCA3-5DA0642408E5}" srcId="{9FC18350-1AC0-9149-8F7A-5F8F26D413D2}" destId="{4D423581-F6BF-D140-A9D4-763949AC01D0}" srcOrd="3" destOrd="0" parTransId="{B7A993BD-8164-7146-9363-13CB7C0390E5}" sibTransId="{9C785F1A-D67B-D04B-9F1D-DD755C62F3B8}"/>
    <dgm:cxn modelId="{43B976FD-22C9-B14C-89CC-06E378B58553}" type="presOf" srcId="{727F4036-7018-2A4A-8F57-77BCCA8822F1}" destId="{EECA178A-8CC2-4F46-B4F6-88163F56F4DC}" srcOrd="0" destOrd="0" presId="urn:microsoft.com/office/officeart/2005/8/layout/default"/>
    <dgm:cxn modelId="{773213F1-34F7-2E47-BDC0-6E8761937412}" type="presOf" srcId="{21B2349D-34E2-4C48-9133-E0B311B0AE43}" destId="{F18F059D-5963-5643-807E-C4B812AC2E33}" srcOrd="0" destOrd="0" presId="urn:microsoft.com/office/officeart/2005/8/layout/default"/>
    <dgm:cxn modelId="{563ACA8E-6C89-4043-8C39-2D69FACDFCBC}" srcId="{9FC18350-1AC0-9149-8F7A-5F8F26D413D2}" destId="{21B2349D-34E2-4C48-9133-E0B311B0AE43}" srcOrd="1" destOrd="0" parTransId="{0FBE3A7B-A083-A24F-9D2F-9D54E0F2DDAE}" sibTransId="{F58FAAC4-6933-6F4C-A025-64E3CF5AB0A1}"/>
    <dgm:cxn modelId="{F56C0736-3215-6449-97F0-1851261C21C1}" type="presOf" srcId="{9FC18350-1AC0-9149-8F7A-5F8F26D413D2}" destId="{7A219AE4-8BDC-2A49-8660-1DB95D0B5755}" srcOrd="0" destOrd="0" presId="urn:microsoft.com/office/officeart/2005/8/layout/default"/>
    <dgm:cxn modelId="{8CE304F0-D1C7-A34E-BC59-7B9DF4AFDE7B}" srcId="{9FC18350-1AC0-9149-8F7A-5F8F26D413D2}" destId="{4A7B2CD0-345C-0946-9918-7592400CA2C9}" srcOrd="2" destOrd="0" parTransId="{71EA05FA-72E3-F749-84CD-793D43CBB96F}" sibTransId="{8BD5C3DB-7E62-1342-B3E2-B8E76CB6E427}"/>
    <dgm:cxn modelId="{9B879C2E-EBBC-7942-A0EC-76C439278B58}" type="presOf" srcId="{7B286FCA-5683-BF4C-9242-DE2F1EA8A6C1}" destId="{944F8F62-EDBD-2741-929A-0C6830A7BECA}" srcOrd="0" destOrd="0" presId="urn:microsoft.com/office/officeart/2005/8/layout/default"/>
    <dgm:cxn modelId="{0D001382-06E5-CA4F-AD37-FAEEFE25901B}" type="presOf" srcId="{4D423581-F6BF-D140-A9D4-763949AC01D0}" destId="{41C9465B-CCD3-A64B-89B4-36D4E1DF0DD7}" srcOrd="0" destOrd="0" presId="urn:microsoft.com/office/officeart/2005/8/layout/default"/>
    <dgm:cxn modelId="{E7E027F8-CE2F-A042-B232-413FA2ADAB3A}" type="presOf" srcId="{4A7B2CD0-345C-0946-9918-7592400CA2C9}" destId="{6AE9A8E5-76D7-1246-BD02-26C2E765A10A}" srcOrd="0" destOrd="0" presId="urn:microsoft.com/office/officeart/2005/8/layout/default"/>
    <dgm:cxn modelId="{1C208159-E9F2-2943-8714-6DE2B1A0C852}" srcId="{9FC18350-1AC0-9149-8F7A-5F8F26D413D2}" destId="{7B286FCA-5683-BF4C-9242-DE2F1EA8A6C1}" srcOrd="5" destOrd="0" parTransId="{04CC730B-1D05-2B48-A675-4A0F6C1604F0}" sibTransId="{2A9538AE-DFB2-2F4F-B4BB-73ED9D0F67F8}"/>
    <dgm:cxn modelId="{674487D6-B799-6941-A35A-F25CF201CFD3}" type="presOf" srcId="{4E93DB0D-384E-B943-98E9-2FAA2E4ECAD0}" destId="{2C6054D7-92B7-5A46-8E6E-8DE5CD25699B}" srcOrd="0" destOrd="0" presId="urn:microsoft.com/office/officeart/2005/8/layout/default"/>
    <dgm:cxn modelId="{5E433148-9985-0D49-9B2F-E01EB67047A3}" type="presParOf" srcId="{7A219AE4-8BDC-2A49-8660-1DB95D0B5755}" destId="{EECA178A-8CC2-4F46-B4F6-88163F56F4DC}" srcOrd="0" destOrd="0" presId="urn:microsoft.com/office/officeart/2005/8/layout/default"/>
    <dgm:cxn modelId="{E26F2F71-8AAD-844A-8089-99D19298F655}" type="presParOf" srcId="{7A219AE4-8BDC-2A49-8660-1DB95D0B5755}" destId="{E2AB2F12-8D10-C249-BCCF-0E3647D35110}" srcOrd="1" destOrd="0" presId="urn:microsoft.com/office/officeart/2005/8/layout/default"/>
    <dgm:cxn modelId="{01AC9665-F24A-0445-8B34-3C87D843D0D5}" type="presParOf" srcId="{7A219AE4-8BDC-2A49-8660-1DB95D0B5755}" destId="{F18F059D-5963-5643-807E-C4B812AC2E33}" srcOrd="2" destOrd="0" presId="urn:microsoft.com/office/officeart/2005/8/layout/default"/>
    <dgm:cxn modelId="{15B1235B-FF0F-9F49-AE5A-607C3074820C}" type="presParOf" srcId="{7A219AE4-8BDC-2A49-8660-1DB95D0B5755}" destId="{9335D038-7A5A-DF49-B4F3-0E88285D5A84}" srcOrd="3" destOrd="0" presId="urn:microsoft.com/office/officeart/2005/8/layout/default"/>
    <dgm:cxn modelId="{FE28C278-D674-6241-BB6F-732C63CFEFEA}" type="presParOf" srcId="{7A219AE4-8BDC-2A49-8660-1DB95D0B5755}" destId="{6AE9A8E5-76D7-1246-BD02-26C2E765A10A}" srcOrd="4" destOrd="0" presId="urn:microsoft.com/office/officeart/2005/8/layout/default"/>
    <dgm:cxn modelId="{723905D5-1EBB-A440-9C0F-FE127315B2E0}" type="presParOf" srcId="{7A219AE4-8BDC-2A49-8660-1DB95D0B5755}" destId="{65F75C32-F4EC-0C40-A51F-1B8DBC02A9AD}" srcOrd="5" destOrd="0" presId="urn:microsoft.com/office/officeart/2005/8/layout/default"/>
    <dgm:cxn modelId="{01DB0C96-5DB8-0D4E-B054-2E30410A4F37}" type="presParOf" srcId="{7A219AE4-8BDC-2A49-8660-1DB95D0B5755}" destId="{41C9465B-CCD3-A64B-89B4-36D4E1DF0DD7}" srcOrd="6" destOrd="0" presId="urn:microsoft.com/office/officeart/2005/8/layout/default"/>
    <dgm:cxn modelId="{7B57B607-F1C2-DF46-ADDF-B6323D3FBCD5}" type="presParOf" srcId="{7A219AE4-8BDC-2A49-8660-1DB95D0B5755}" destId="{340356BE-0E59-7644-A9CE-3276A21D1BD7}" srcOrd="7" destOrd="0" presId="urn:microsoft.com/office/officeart/2005/8/layout/default"/>
    <dgm:cxn modelId="{2B1E9DD8-A0DE-C04E-A963-F5F3F174CD5E}" type="presParOf" srcId="{7A219AE4-8BDC-2A49-8660-1DB95D0B5755}" destId="{2C6054D7-92B7-5A46-8E6E-8DE5CD25699B}" srcOrd="8" destOrd="0" presId="urn:microsoft.com/office/officeart/2005/8/layout/default"/>
    <dgm:cxn modelId="{44ABE691-F3DD-3D4F-87D8-2D110EDADCA9}" type="presParOf" srcId="{7A219AE4-8BDC-2A49-8660-1DB95D0B5755}" destId="{E214B357-60BC-734B-8F39-8913A140AC95}" srcOrd="9" destOrd="0" presId="urn:microsoft.com/office/officeart/2005/8/layout/default"/>
    <dgm:cxn modelId="{DCB0C1CE-AF43-EE42-B577-962EAFA96DCE}" type="presParOf" srcId="{7A219AE4-8BDC-2A49-8660-1DB95D0B5755}" destId="{944F8F62-EDBD-2741-929A-0C6830A7BE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A178A-8CC2-4F46-B4F6-88163F56F4DC}">
      <dsp:nvSpPr>
        <dsp:cNvPr id="0" name=""/>
        <dsp:cNvSpPr/>
      </dsp:nvSpPr>
      <dsp:spPr>
        <a:xfrm>
          <a:off x="0" y="554916"/>
          <a:ext cx="3454513" cy="2072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Los materiales de capacitación son elaborados por el Enlace de CS para el Comité</a:t>
          </a:r>
        </a:p>
      </dsp:txBody>
      <dsp:txXfrm>
        <a:off x="0" y="554916"/>
        <a:ext cx="3454513" cy="2072708"/>
      </dsp:txXfrm>
    </dsp:sp>
    <dsp:sp modelId="{F18F059D-5963-5643-807E-C4B812AC2E33}">
      <dsp:nvSpPr>
        <dsp:cNvPr id="0" name=""/>
        <dsp:cNvSpPr/>
      </dsp:nvSpPr>
      <dsp:spPr>
        <a:xfrm>
          <a:off x="3799964" y="554916"/>
          <a:ext cx="3454513" cy="2072708"/>
        </a:xfrm>
        <a:prstGeom prst="rect">
          <a:avLst/>
        </a:prstGeom>
        <a:solidFill>
          <a:schemeClr val="accent5">
            <a:hueOff val="1000576"/>
            <a:satOff val="740"/>
            <a:lumOff val="2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 sugiere una presentación en </a:t>
          </a:r>
          <a:r>
            <a:rPr lang="es-ES" sz="2000" kern="1200" dirty="0" err="1"/>
            <a:t>Powerpoint</a:t>
          </a:r>
          <a:endParaRPr lang="es-ES" sz="2000" kern="1200" dirty="0"/>
        </a:p>
      </dsp:txBody>
      <dsp:txXfrm>
        <a:off x="3799964" y="554916"/>
        <a:ext cx="3454513" cy="2072708"/>
      </dsp:txXfrm>
    </dsp:sp>
    <dsp:sp modelId="{6AE9A8E5-76D7-1246-BD02-26C2E765A10A}">
      <dsp:nvSpPr>
        <dsp:cNvPr id="0" name=""/>
        <dsp:cNvSpPr/>
      </dsp:nvSpPr>
      <dsp:spPr>
        <a:xfrm>
          <a:off x="7599929" y="554916"/>
          <a:ext cx="3454513" cy="2072708"/>
        </a:xfrm>
        <a:prstGeom prst="rect">
          <a:avLst/>
        </a:prstGeom>
        <a:solidFill>
          <a:schemeClr val="accent5">
            <a:hueOff val="2001152"/>
            <a:satOff val="1480"/>
            <a:lumOff val="4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Pueden tomar como base las presentaciones de la instancia normativa, sin embargo deberán elaborar los propios</a:t>
          </a:r>
        </a:p>
      </dsp:txBody>
      <dsp:txXfrm>
        <a:off x="7599929" y="554916"/>
        <a:ext cx="3454513" cy="2072708"/>
      </dsp:txXfrm>
    </dsp:sp>
    <dsp:sp modelId="{41C9465B-CCD3-A64B-89B4-36D4E1DF0DD7}">
      <dsp:nvSpPr>
        <dsp:cNvPr id="0" name=""/>
        <dsp:cNvSpPr/>
      </dsp:nvSpPr>
      <dsp:spPr>
        <a:xfrm>
          <a:off x="0" y="2973075"/>
          <a:ext cx="3454513" cy="2072708"/>
        </a:xfrm>
        <a:prstGeom prst="rect">
          <a:avLst/>
        </a:prstGeom>
        <a:solidFill>
          <a:schemeClr val="accent5">
            <a:hueOff val="3001728"/>
            <a:satOff val="2220"/>
            <a:lumOff val="6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Los materiales de difusión son elaborados por el enlace de CS y el Comité para los beneficiados</a:t>
          </a:r>
        </a:p>
      </dsp:txBody>
      <dsp:txXfrm>
        <a:off x="0" y="2973075"/>
        <a:ext cx="3454513" cy="2072708"/>
      </dsp:txXfrm>
    </dsp:sp>
    <dsp:sp modelId="{2C6054D7-92B7-5A46-8E6E-8DE5CD25699B}">
      <dsp:nvSpPr>
        <dsp:cNvPr id="0" name=""/>
        <dsp:cNvSpPr/>
      </dsp:nvSpPr>
      <dsp:spPr>
        <a:xfrm>
          <a:off x="3799964" y="2973075"/>
          <a:ext cx="3454513" cy="2072708"/>
        </a:xfrm>
        <a:prstGeom prst="rect">
          <a:avLst/>
        </a:prstGeom>
        <a:solidFill>
          <a:schemeClr val="accent5">
            <a:hueOff val="4002303"/>
            <a:satOff val="2960"/>
            <a:lumOff val="8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 levantará una minuta de reunión (anexo 3), cuyo objetivo será (Reunir al comité con el Enlace de CS para elaborar materiales de difusión)</a:t>
          </a:r>
        </a:p>
      </dsp:txBody>
      <dsp:txXfrm>
        <a:off x="3799964" y="2973075"/>
        <a:ext cx="3454513" cy="2072708"/>
      </dsp:txXfrm>
    </dsp:sp>
    <dsp:sp modelId="{944F8F62-EDBD-2741-929A-0C6830A7BECA}">
      <dsp:nvSpPr>
        <dsp:cNvPr id="0" name=""/>
        <dsp:cNvSpPr/>
      </dsp:nvSpPr>
      <dsp:spPr>
        <a:xfrm>
          <a:off x="7599929" y="2973075"/>
          <a:ext cx="3454513" cy="2072708"/>
        </a:xfrm>
        <a:prstGeom prst="rect">
          <a:avLst/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Subir la minuta al SICS</a:t>
          </a:r>
        </a:p>
      </dsp:txBody>
      <dsp:txXfrm>
        <a:off x="7599929" y="2973075"/>
        <a:ext cx="3454513" cy="2072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7849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1144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F9D48B08-05CE-5440-86D8-F47CFB516763}"/>
              </a:ext>
            </a:extLst>
          </p:cNvPr>
          <p:cNvGrpSpPr/>
          <p:nvPr/>
        </p:nvGrpSpPr>
        <p:grpSpPr>
          <a:xfrm>
            <a:off x="374070" y="304798"/>
            <a:ext cx="3228110" cy="761998"/>
            <a:chOff x="152397" y="429493"/>
            <a:chExt cx="3228110" cy="761998"/>
          </a:xfrm>
        </p:grpSpPr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87EC6385-3000-544F-BA2D-F0AA108D51C7}"/>
                </a:ext>
              </a:extLst>
            </p:cNvPr>
            <p:cNvSpPr/>
            <p:nvPr/>
          </p:nvSpPr>
          <p:spPr>
            <a:xfrm>
              <a:off x="152398" y="623455"/>
              <a:ext cx="3228109" cy="568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Actividades de Comité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2BC08E57-2D34-114A-AD08-8A92307595ED}"/>
                </a:ext>
              </a:extLst>
            </p:cNvPr>
            <p:cNvSpPr/>
            <p:nvPr/>
          </p:nvSpPr>
          <p:spPr>
            <a:xfrm>
              <a:off x="152397" y="429493"/>
              <a:ext cx="3228109" cy="138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6" name="Marcador de contenido 3">
            <a:extLst>
              <a:ext uri="{FF2B5EF4-FFF2-40B4-BE49-F238E27FC236}">
                <a16:creationId xmlns="" xmlns:a16="http://schemas.microsoft.com/office/drawing/2014/main" id="{D95BC681-0773-8342-8167-D5F1F8608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89588"/>
              </p:ext>
            </p:extLst>
          </p:nvPr>
        </p:nvGraphicFramePr>
        <p:xfrm>
          <a:off x="518390" y="1246908"/>
          <a:ext cx="10606809" cy="549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809">
                  <a:extLst>
                    <a:ext uri="{9D8B030D-6E8A-4147-A177-3AD203B41FA5}">
                      <a16:colId xmlns="" xmlns:a16="http://schemas.microsoft.com/office/drawing/2014/main" val="1644235138"/>
                    </a:ext>
                  </a:extLst>
                </a:gridCol>
              </a:tblGrid>
              <a:tr h="291234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851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Solicitar la información pública relacionada con la operación del programa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321603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Vigilar que se difunda información suficiente, veraz y oportuna sobre la operación del programa federal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1854089106"/>
                  </a:ext>
                </a:extLst>
              </a:tr>
              <a:tr h="460790">
                <a:tc>
                  <a:txBody>
                    <a:bodyPr/>
                    <a:lstStyle/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el ejercicio de los recursos públicos para las obras, apoyos o servicios sea oportuno transparente y con apego a lo establecido en las reglas de operación 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164005"/>
                  </a:ext>
                </a:extLst>
              </a:tr>
              <a:tr h="331433">
                <a:tc>
                  <a:txBody>
                    <a:bodyPr/>
                    <a:lstStyle/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se difunda el padrón de beneficiarios. 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5910801"/>
                  </a:ext>
                </a:extLst>
              </a:tr>
              <a:tr h="37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Vigilar que los beneficiarios del programa federal cumplan con los requisitos para tener ese carácter.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113382029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Vigilar que se cumpla con los periodos de ejecución de las obras o de la entrega de los apoyos o servicios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4047331836"/>
                  </a:ext>
                </a:extLst>
              </a:tr>
              <a:tr h="460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exista documentación comprobatoria del ejercicio de los recursos públicos y de la entrega de las obras, apoyos o servicios.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1104608162"/>
                  </a:ext>
                </a:extLst>
              </a:tr>
              <a:tr h="27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el programa federal no se utilice con fines políticos, electorales, de lucro u otros distintos al objeto del programa federal.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1639380806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el programa federal no sea aplicado afectando la igualdad entre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409747777"/>
                  </a:ext>
                </a:extLst>
              </a:tr>
              <a:tr h="254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Vigilar que las autoridades competentes den atención a las quejas y denuncias relacionadas con el programa federal;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1420179280"/>
                  </a:ext>
                </a:extLst>
              </a:tr>
              <a:tr h="460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en los informes los resultados de las actividades de contraloría social realizadas, así como dar seguimiento, en su caso, a los mismos (antes cédulas)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265147503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Recibir las quejas y denuncias sobre la aplicación y ejecución de los programas federales,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3011673828"/>
                  </a:ext>
                </a:extLst>
              </a:tr>
              <a:tr h="460237">
                <a:tc>
                  <a:txBody>
                    <a:bodyPr/>
                    <a:lstStyle/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Recibir las quejas y denuncias que puedan dar lugar al fincamiento de responsabilidades administrativas, civiles o penales relacionadas con los programas federales, así como turnarlas a las autoridades </a:t>
                      </a:r>
                    </a:p>
                    <a:p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Competentes para su atención.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="" xmlns:a16="http://schemas.microsoft.com/office/drawing/2014/main" val="59337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51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26" y="976553"/>
            <a:ext cx="8676439" cy="5782120"/>
          </a:xfrm>
          <a:prstGeom prst="rect">
            <a:avLst/>
          </a:prstGeom>
        </p:spPr>
      </p:pic>
      <p:grpSp>
        <p:nvGrpSpPr>
          <p:cNvPr id="3" name="Grupo 3">
            <a:extLst>
              <a:ext uri="{FF2B5EF4-FFF2-40B4-BE49-F238E27FC236}">
                <a16:creationId xmlns="" xmlns:a16="http://schemas.microsoft.com/office/drawing/2014/main" id="{F9D48B08-05CE-5440-86D8-F47CFB516763}"/>
              </a:ext>
            </a:extLst>
          </p:cNvPr>
          <p:cNvGrpSpPr/>
          <p:nvPr/>
        </p:nvGrpSpPr>
        <p:grpSpPr>
          <a:xfrm>
            <a:off x="374069" y="214555"/>
            <a:ext cx="3228110" cy="761998"/>
            <a:chOff x="152397" y="429493"/>
            <a:chExt cx="3228110" cy="761998"/>
          </a:xfrm>
        </p:grpSpPr>
        <p:sp>
          <p:nvSpPr>
            <p:cNvPr id="4" name="Rectángulo 3">
              <a:extLst>
                <a:ext uri="{FF2B5EF4-FFF2-40B4-BE49-F238E27FC236}">
                  <a16:creationId xmlns="" xmlns:a16="http://schemas.microsoft.com/office/drawing/2014/main" id="{87EC6385-3000-544F-BA2D-F0AA108D51C7}"/>
                </a:ext>
              </a:extLst>
            </p:cNvPr>
            <p:cNvSpPr/>
            <p:nvPr/>
          </p:nvSpPr>
          <p:spPr>
            <a:xfrm>
              <a:off x="152398" y="623455"/>
              <a:ext cx="3228109" cy="568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Actividades de Difusión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="" xmlns:a16="http://schemas.microsoft.com/office/drawing/2014/main" id="{2BC08E57-2D34-114A-AD08-8A92307595ED}"/>
                </a:ext>
              </a:extLst>
            </p:cNvPr>
            <p:cNvSpPr/>
            <p:nvPr/>
          </p:nvSpPr>
          <p:spPr>
            <a:xfrm>
              <a:off x="152397" y="429493"/>
              <a:ext cx="3228109" cy="138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38649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F9D48B08-05CE-5440-86D8-F47CFB516763}"/>
              </a:ext>
            </a:extLst>
          </p:cNvPr>
          <p:cNvGrpSpPr/>
          <p:nvPr/>
        </p:nvGrpSpPr>
        <p:grpSpPr>
          <a:xfrm>
            <a:off x="374070" y="325118"/>
            <a:ext cx="3228110" cy="761998"/>
            <a:chOff x="152397" y="429493"/>
            <a:chExt cx="3228110" cy="761998"/>
          </a:xfrm>
        </p:grpSpPr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87EC6385-3000-544F-BA2D-F0AA108D51C7}"/>
                </a:ext>
              </a:extLst>
            </p:cNvPr>
            <p:cNvSpPr/>
            <p:nvPr/>
          </p:nvSpPr>
          <p:spPr>
            <a:xfrm>
              <a:off x="152398" y="623455"/>
              <a:ext cx="3228109" cy="568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 de Difusión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2BC08E57-2D34-114A-AD08-8A92307595ED}"/>
                </a:ext>
              </a:extLst>
            </p:cNvPr>
            <p:cNvSpPr/>
            <p:nvPr/>
          </p:nvSpPr>
          <p:spPr>
            <a:xfrm>
              <a:off x="152397" y="429493"/>
              <a:ext cx="3228109" cy="138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3BBA515-84AD-E24F-93D8-488EB335B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48695"/>
              </p:ext>
            </p:extLst>
          </p:nvPr>
        </p:nvGraphicFramePr>
        <p:xfrm>
          <a:off x="947057" y="1257300"/>
          <a:ext cx="11054443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6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2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2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076DBE-A43B-D145-B7E2-5C0E373A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Material de Trabajo de CS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DF142889-20C7-5845-87CC-7147D4355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79774"/>
              </p:ext>
            </p:extLst>
          </p:nvPr>
        </p:nvGraphicFramePr>
        <p:xfrm>
          <a:off x="5060949" y="1839647"/>
          <a:ext cx="62817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1738">
                  <a:extLst>
                    <a:ext uri="{9D8B030D-6E8A-4147-A177-3AD203B41FA5}">
                      <a16:colId xmlns="" xmlns:a16="http://schemas.microsoft.com/office/drawing/2014/main" val="1644235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85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PETCS (Programa Estatal de Contraloría Social)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603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Minuta de Reunión (Anexo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40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Acta del Registro del Comité (Anexo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1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Acta de Sustitución de un Integrante (Anexo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591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Solicitud de Información (Anexo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382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Informe del Comité (Anexo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406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Quejas y Denuncias (Anexo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96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52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076DBE-A43B-D145-B7E2-5C0E373A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ANEXO 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DF142889-20C7-5845-87CC-7147D4355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20753"/>
              </p:ext>
            </p:extLst>
          </p:nvPr>
        </p:nvGraphicFramePr>
        <p:xfrm>
          <a:off x="5046662" y="1646237"/>
          <a:ext cx="628173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1738">
                  <a:extLst>
                    <a:ext uri="{9D8B030D-6E8A-4147-A177-3AD203B41FA5}">
                      <a16:colId xmlns="" xmlns:a16="http://schemas.microsoft.com/office/drawing/2014/main" val="1644235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Ejemplo de Llenado ANEXO 3 – Minuta de Reunión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85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Nombre Comité: Universidad Tecnológica del Estado de Zacatecas - CCS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603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1.- Constituir el Comité de Contraloría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40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2.- Capacitar a los integrantes del Comité de 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470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3.- Elaborar el Material de Difusión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1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4.- Distribuir el Material de Difusión y Capacitación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591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5.- Supervisar los gastos del Financiamiento del PFCE 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382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1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"/>
            <a:ext cx="12192000" cy="6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508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724</TotalTime>
  <Words>488</Words>
  <Application>Microsoft Macintosh PowerPoint</Application>
  <PresentationFormat>Personalizado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Atlas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 de Trabajo de CS</vt:lpstr>
      <vt:lpstr>ANEXO 3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Comité de Contraloría Social PFCE 207</dc:title>
  <dc:creator>Usuario de Microsoft Office</dc:creator>
  <cp:lastModifiedBy>Tirzo Noel Pacheco Delgado</cp:lastModifiedBy>
  <cp:revision>19</cp:revision>
  <dcterms:created xsi:type="dcterms:W3CDTF">2018-07-09T16:38:52Z</dcterms:created>
  <dcterms:modified xsi:type="dcterms:W3CDTF">2018-10-15T21:34:42Z</dcterms:modified>
</cp:coreProperties>
</file>